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0" r:id="rId4"/>
    <p:sldId id="276" r:id="rId5"/>
    <p:sldId id="277" r:id="rId6"/>
    <p:sldId id="279" r:id="rId7"/>
    <p:sldId id="274" r:id="rId8"/>
    <p:sldId id="278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598387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Today’s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012540"/>
          </a:xfrm>
        </p:spPr>
        <p:txBody>
          <a:bodyPr>
            <a:normAutofit/>
          </a:bodyPr>
          <a:lstStyle/>
          <a:p>
            <a:r>
              <a:rPr lang="en-US" b="1" dirty="0"/>
              <a:t>Follow ups – Report Follow Up data in the PIRL 2 Quarters Later than in WIA</a:t>
            </a:r>
          </a:p>
          <a:p>
            <a:r>
              <a:rPr lang="en-US" b="1" dirty="0"/>
              <a:t>DOL Stated that AFTER Friday’s Conference things need to be done as defined in the meeting moving forward.</a:t>
            </a:r>
          </a:p>
          <a:p>
            <a:r>
              <a:rPr lang="en-US" b="1" dirty="0"/>
              <a:t>Conference call with DOL on September 1, 2017.</a:t>
            </a:r>
          </a:p>
          <a:p>
            <a:r>
              <a:rPr lang="en-US" b="1" dirty="0"/>
              <a:t>Low Income</a:t>
            </a:r>
          </a:p>
          <a:p>
            <a:r>
              <a:rPr lang="en-US" b="1" dirty="0"/>
              <a:t>Questions for Performance Reporting Workshop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52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Follow ups – Report Follow Up data in the PIRL 2 Quarters Later than in WIA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376744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Andrew Wiegand stated that it is best if we </a:t>
            </a:r>
            <a:r>
              <a:rPr lang="en-US" b="1" u="sng" dirty="0"/>
              <a:t>do not</a:t>
            </a:r>
            <a:r>
              <a:rPr lang="en-US" b="1" dirty="0"/>
              <a:t> upload follow up data to the WIPS until it is </a:t>
            </a:r>
            <a:r>
              <a:rPr lang="en-US" b="1" u="sng" dirty="0"/>
              <a:t>required. </a:t>
            </a:r>
            <a:r>
              <a:rPr lang="en-US" b="1" dirty="0"/>
              <a:t> </a:t>
            </a:r>
          </a:p>
          <a:p>
            <a:r>
              <a:rPr lang="en-US" b="1" dirty="0"/>
              <a:t>Required:  Andrew is referring to when the data is needed to calculate performance.</a:t>
            </a:r>
          </a:p>
          <a:p>
            <a:r>
              <a:rPr lang="en-US" b="1" dirty="0"/>
              <a:t>DOL is allowing 2 extra quarters for UI data to catch up before calculating performance.</a:t>
            </a:r>
            <a:endParaRPr lang="en-US" b="1" u="sng" dirty="0"/>
          </a:p>
          <a:p>
            <a:r>
              <a:rPr lang="en-US" b="1" dirty="0"/>
              <a:t>AVP already has this built in for the dates used for WIA.</a:t>
            </a:r>
          </a:p>
          <a:p>
            <a:r>
              <a:rPr lang="en-US" b="1" dirty="0"/>
              <a:t>We will add 2 more quarters to the process.</a:t>
            </a:r>
          </a:p>
          <a:p>
            <a:r>
              <a:rPr lang="en-US" b="1" dirty="0"/>
              <a:t>Even if you have follow up data entered;</a:t>
            </a:r>
          </a:p>
          <a:p>
            <a:pPr lvl="1"/>
            <a:r>
              <a:rPr lang="en-US" b="1" dirty="0"/>
              <a:t>AVP will set the follow up elements to “Information Not Yet Available” until it is required.</a:t>
            </a:r>
          </a:p>
          <a:p>
            <a:pPr lvl="1"/>
            <a:r>
              <a:rPr lang="en-US" b="1" dirty="0"/>
              <a:t>You do not have to do anything, as AVP will do this for you.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8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DOL Stated that AFTER this meeting things need to be done as defined in the meeting.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3767443"/>
          </a:xfrm>
        </p:spPr>
        <p:txBody>
          <a:bodyPr>
            <a:normAutofit/>
          </a:bodyPr>
          <a:lstStyle/>
          <a:p>
            <a:r>
              <a:rPr lang="en-US" b="1" dirty="0"/>
              <a:t>My understanding is that DOL expects that PY 2016 may have been incorrect, as the guidance was not out yet.  </a:t>
            </a:r>
          </a:p>
          <a:p>
            <a:r>
              <a:rPr lang="en-US" b="1" dirty="0"/>
              <a:t>Moving forward you are expected to get this correct.</a:t>
            </a:r>
          </a:p>
          <a:p>
            <a:r>
              <a:rPr lang="en-US" b="1" dirty="0"/>
              <a:t>Did everyone attending get the same feeling?</a:t>
            </a:r>
          </a:p>
          <a:p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466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Conference call with DOL on September 1, 2017.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3767443"/>
          </a:xfrm>
        </p:spPr>
        <p:txBody>
          <a:bodyPr>
            <a:normAutofit/>
          </a:bodyPr>
          <a:lstStyle/>
          <a:p>
            <a:r>
              <a:rPr lang="en-US" b="1" dirty="0"/>
              <a:t>I emailed Laura Ibanez ,the NFJP Unit Chief, over the weekend for clarification on the time frame for low-income.  She is referring to this time frame as the “look back period”.</a:t>
            </a:r>
          </a:p>
          <a:p>
            <a:r>
              <a:rPr lang="en-US" b="1" dirty="0"/>
              <a:t>I received a reply yesterday that stated;</a:t>
            </a:r>
          </a:p>
          <a:p>
            <a:pPr lvl="1"/>
            <a:r>
              <a:rPr lang="en-US" b="1" dirty="0"/>
              <a:t>Laura said that “We recently learned that there are many interpretations regarding the “look back period” to determine low-income eligibility.”</a:t>
            </a:r>
          </a:p>
          <a:p>
            <a:pPr lvl="1"/>
            <a:r>
              <a:rPr lang="en-US" b="1" dirty="0"/>
              <a:t>Laura said they are looking into it, and she will keep me posted.</a:t>
            </a:r>
          </a:p>
          <a:p>
            <a:pPr lvl="1"/>
            <a:r>
              <a:rPr lang="en-US" b="1" dirty="0"/>
              <a:t>I will update everyone the moment I learn anything new.</a:t>
            </a:r>
          </a:p>
          <a:p>
            <a:r>
              <a:rPr lang="en-US" b="1" dirty="0"/>
              <a:t>I was forwarded an email from DOL that appears to have invited all grantees to a conference call on September 1, 2017.</a:t>
            </a:r>
          </a:p>
          <a:p>
            <a:r>
              <a:rPr lang="en-US" b="1" dirty="0"/>
              <a:t>I expect that this will be addressed on this conference call.</a:t>
            </a:r>
          </a:p>
          <a:p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91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Low Income (simplified see TEGL 34-15)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012540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b="1" dirty="0"/>
              <a:t>E. </a:t>
            </a:r>
            <a:r>
              <a:rPr lang="en-US" b="1" u="sng" dirty="0"/>
              <a:t>Low-Income Individual</a:t>
            </a:r>
            <a:r>
              <a:rPr lang="en-US" b="1" dirty="0"/>
              <a:t> means an individual as defined in WIOA Section 3(36)(A) who;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/>
              <a:t>Received, or in the past 6 months has received, or is a member of a family that is receiving or in the past 6 months has received, assistance through;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b="1" dirty="0"/>
              <a:t>SNAP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b="1" dirty="0"/>
              <a:t>TANF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b="1" dirty="0"/>
              <a:t>SSI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b="1" dirty="0"/>
              <a:t>Or  State or local income-based public assistance.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b="1" u="sng" dirty="0"/>
              <a:t>NOTE: The entire family only pertains to this item.  </a:t>
            </a:r>
          </a:p>
          <a:p>
            <a:pPr marL="914400" lvl="2" indent="0">
              <a:buNone/>
            </a:pPr>
            <a:r>
              <a:rPr lang="en-US" b="1" dirty="0"/>
              <a:t>OR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/>
              <a:t>Is in a family with total family income that does not exceed the higher of;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b="1" dirty="0"/>
              <a:t>The poverty line; or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b="1" dirty="0"/>
              <a:t>70% of LLSIL</a:t>
            </a:r>
          </a:p>
          <a:p>
            <a:pPr marL="857250" lvl="2" indent="0">
              <a:buNone/>
            </a:pPr>
            <a:r>
              <a:rPr lang="en-US" b="1" dirty="0"/>
              <a:t>OR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/>
              <a:t>…  See TEGL</a:t>
            </a:r>
          </a:p>
          <a:p>
            <a:pPr lvl="2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316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 Different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012540"/>
          </a:xfrm>
        </p:spPr>
        <p:txBody>
          <a:bodyPr>
            <a:normAutofit/>
          </a:bodyPr>
          <a:lstStyle/>
          <a:p>
            <a:r>
              <a:rPr lang="en-US" b="1" dirty="0"/>
              <a:t>Martin Campos-Davis from OHDC</a:t>
            </a:r>
          </a:p>
          <a:p>
            <a:pPr lvl="1"/>
            <a:r>
              <a:rPr lang="en-US" b="1" dirty="0"/>
              <a:t>Using precedence and going through the WIOA Act Law, Martin and OHDC are going a step further and asking to clarify DOL’s guidance of the low-income period.</a:t>
            </a:r>
          </a:p>
          <a:p>
            <a:pPr lvl="1"/>
            <a:r>
              <a:rPr lang="en-US" b="1" dirty="0"/>
              <a:t>Martin?</a:t>
            </a:r>
          </a:p>
          <a:p>
            <a:pPr marL="457200" lvl="1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123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Low Income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012540"/>
          </a:xfrm>
        </p:spPr>
        <p:txBody>
          <a:bodyPr>
            <a:normAutofit/>
          </a:bodyPr>
          <a:lstStyle/>
          <a:p>
            <a:r>
              <a:rPr lang="en-US" b="1" dirty="0"/>
              <a:t>Laura stated that the 6 different low-income possibilities are “ORs”.  </a:t>
            </a:r>
          </a:p>
          <a:p>
            <a:r>
              <a:rPr lang="en-US" b="1" dirty="0"/>
              <a:t>I take this to mean that only 1 of the 6 need to be met for eligibility. </a:t>
            </a:r>
          </a:p>
          <a:p>
            <a:r>
              <a:rPr lang="en-US" b="1" dirty="0"/>
              <a:t>What is the time period for the disadvantaged check?</a:t>
            </a:r>
          </a:p>
          <a:p>
            <a:r>
              <a:rPr lang="en-US" b="1" dirty="0"/>
              <a:t>Currently, we have two schools of though on how to implement this;</a:t>
            </a:r>
          </a:p>
          <a:p>
            <a:pPr lvl="1"/>
            <a:r>
              <a:rPr lang="en-US" b="1" dirty="0"/>
              <a:t>Income vs poverty guidelines/LLSIL First</a:t>
            </a:r>
          </a:p>
          <a:p>
            <a:pPr lvl="2"/>
            <a:r>
              <a:rPr lang="en-US" b="1" dirty="0"/>
              <a:t>Enter household income</a:t>
            </a:r>
          </a:p>
          <a:p>
            <a:pPr lvl="2"/>
            <a:r>
              <a:rPr lang="en-US" b="1" dirty="0"/>
              <a:t>If the applicant is above income then use the alternative method (described next).</a:t>
            </a:r>
          </a:p>
          <a:p>
            <a:pPr lvl="1"/>
            <a:r>
              <a:rPr lang="en-US" b="1" dirty="0"/>
              <a:t>Use alternative method first.</a:t>
            </a:r>
          </a:p>
          <a:p>
            <a:pPr lvl="2"/>
            <a:r>
              <a:rPr lang="en-US" b="1" dirty="0"/>
              <a:t>Select the method you are going to use</a:t>
            </a:r>
          </a:p>
          <a:p>
            <a:pPr lvl="2"/>
            <a:r>
              <a:rPr lang="en-US" b="1" dirty="0"/>
              <a:t>Only fill in information for the method selected</a:t>
            </a:r>
          </a:p>
          <a:p>
            <a:pPr lvl="2"/>
            <a:endParaRPr lang="en-US" b="1" dirty="0"/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404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287292"/>
          </a:xfrm>
        </p:spPr>
        <p:txBody>
          <a:bodyPr>
            <a:normAutofit/>
          </a:bodyPr>
          <a:lstStyle/>
          <a:p>
            <a:r>
              <a:rPr lang="en-US" b="1" dirty="0"/>
              <a:t>At FosTech We;</a:t>
            </a:r>
          </a:p>
          <a:p>
            <a:pPr lvl="1"/>
            <a:r>
              <a:rPr lang="en-US" b="1" dirty="0"/>
              <a:t>Thank everyone for the faith you have placed in us.</a:t>
            </a:r>
          </a:p>
          <a:p>
            <a:pPr lvl="1"/>
            <a:r>
              <a:rPr lang="en-US" b="1" dirty="0"/>
              <a:t>Strive to continue to enhance AVP to implement all of WIOA</a:t>
            </a:r>
          </a:p>
          <a:p>
            <a:pPr lvl="1"/>
            <a:r>
              <a:rPr lang="en-US" b="1" dirty="0"/>
              <a:t>Appreciate all of the input we are getting from these webinars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6093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5672</TotalTime>
  <Words>689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PowerPoint Presentation</vt:lpstr>
      <vt:lpstr> Today’s Topics</vt:lpstr>
      <vt:lpstr>Follow ups – Report Follow Up data in the PIRL 2 Quarters Later than in WIA</vt:lpstr>
      <vt:lpstr>DOL Stated that AFTER this meeting things need to be done as defined in the meeting.</vt:lpstr>
      <vt:lpstr>Conference call with DOL on September 1, 2017.</vt:lpstr>
      <vt:lpstr>Low Income (simplified see TEGL 34-15)</vt:lpstr>
      <vt:lpstr>A Different Approach</vt:lpstr>
      <vt:lpstr>Low Income Requirements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38</cp:revision>
  <dcterms:created xsi:type="dcterms:W3CDTF">2017-03-14T12:40:07Z</dcterms:created>
  <dcterms:modified xsi:type="dcterms:W3CDTF">2017-08-24T18:30:54Z</dcterms:modified>
</cp:coreProperties>
</file>