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80" r:id="rId4"/>
    <p:sldId id="281" r:id="rId5"/>
    <p:sldId id="277" r:id="rId6"/>
    <p:sldId id="278" r:id="rId7"/>
    <p:sldId id="282" r:id="rId8"/>
    <p:sldId id="279" r:id="rId9"/>
    <p:sldId id="276" r:id="rId10"/>
    <p:sldId id="283" r:id="rId11"/>
    <p:sldId id="285" r:id="rId12"/>
    <p:sldId id="286" r:id="rId13"/>
    <p:sldId id="287" r:id="rId14"/>
    <p:sldId id="28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Foster" userId="90b6fa63-0c55-4218-a12d-99ab63ed509a" providerId="ADAL" clId="{E05A6B81-34D6-4385-8206-C1B096969DE7}"/>
    <pc:docChg chg="undo custSel addSld delSld modSld sldOrd">
      <pc:chgData name="Kyle Foster" userId="90b6fa63-0c55-4218-a12d-99ab63ed509a" providerId="ADAL" clId="{E05A6B81-34D6-4385-8206-C1B096969DE7}" dt="2017-09-28T18:51:02.903" v="6233" actId="20577"/>
      <pc:docMkLst>
        <pc:docMk/>
      </pc:docMkLst>
      <pc:sldChg chg="modSp">
        <pc:chgData name="Kyle Foster" userId="90b6fa63-0c55-4218-a12d-99ab63ed509a" providerId="ADAL" clId="{E05A6B81-34D6-4385-8206-C1B096969DE7}" dt="2017-09-28T18:47:45.768" v="6184" actId="6549"/>
        <pc:sldMkLst>
          <pc:docMk/>
          <pc:sldMk cId="1745281601" sldId="271"/>
        </pc:sldMkLst>
        <pc:spChg chg="mod">
          <ac:chgData name="Kyle Foster" userId="90b6fa63-0c55-4218-a12d-99ab63ed509a" providerId="ADAL" clId="{E05A6B81-34D6-4385-8206-C1B096969DE7}" dt="2017-09-28T18:47:45.768" v="6184" actId="6549"/>
          <ac:spMkLst>
            <pc:docMk/>
            <pc:sldMk cId="1745281601" sldId="271"/>
            <ac:spMk id="3" creationId="{00000000-0000-0000-0000-000000000000}"/>
          </ac:spMkLst>
        </pc:spChg>
      </pc:sldChg>
      <pc:sldChg chg="delSp modSp add ord">
        <pc:chgData name="Kyle Foster" userId="90b6fa63-0c55-4218-a12d-99ab63ed509a" providerId="ADAL" clId="{E05A6B81-34D6-4385-8206-C1B096969DE7}" dt="2017-09-28T17:31:52.997" v="3043" actId="20577"/>
        <pc:sldMkLst>
          <pc:docMk/>
          <pc:sldMk cId="37183674" sldId="276"/>
        </pc:sldMkLst>
        <pc:spChg chg="mod">
          <ac:chgData name="Kyle Foster" userId="90b6fa63-0c55-4218-a12d-99ab63ed509a" providerId="ADAL" clId="{E05A6B81-34D6-4385-8206-C1B096969DE7}" dt="2017-09-28T17:31:27.152" v="3017" actId="113"/>
          <ac:spMkLst>
            <pc:docMk/>
            <pc:sldMk cId="37183674" sldId="276"/>
            <ac:spMk id="2" creationId="{00000000-0000-0000-0000-000000000000}"/>
          </ac:spMkLst>
        </pc:spChg>
        <pc:spChg chg="mod">
          <ac:chgData name="Kyle Foster" userId="90b6fa63-0c55-4218-a12d-99ab63ed509a" providerId="ADAL" clId="{E05A6B81-34D6-4385-8206-C1B096969DE7}" dt="2017-09-28T17:31:52.997" v="3043" actId="20577"/>
          <ac:spMkLst>
            <pc:docMk/>
            <pc:sldMk cId="37183674" sldId="276"/>
            <ac:spMk id="3" creationId="{00000000-0000-0000-0000-000000000000}"/>
          </ac:spMkLst>
        </pc:spChg>
        <pc:picChg chg="del">
          <ac:chgData name="Kyle Foster" userId="90b6fa63-0c55-4218-a12d-99ab63ed509a" providerId="ADAL" clId="{E05A6B81-34D6-4385-8206-C1B096969DE7}" dt="2017-09-28T17:11:12.957" v="135" actId="478"/>
          <ac:picMkLst>
            <pc:docMk/>
            <pc:sldMk cId="37183674" sldId="276"/>
            <ac:picMk id="4" creationId="{5C2E8F0A-4B6B-4A20-9F8F-AC5BB9A38399}"/>
          </ac:picMkLst>
        </pc:picChg>
      </pc:sldChg>
      <pc:sldChg chg="modSp add">
        <pc:chgData name="Kyle Foster" userId="90b6fa63-0c55-4218-a12d-99ab63ed509a" providerId="ADAL" clId="{E05A6B81-34D6-4385-8206-C1B096969DE7}" dt="2017-09-28T17:29:00.691" v="2841"/>
        <pc:sldMkLst>
          <pc:docMk/>
          <pc:sldMk cId="3900516041" sldId="277"/>
        </pc:sldMkLst>
        <pc:spChg chg="mod">
          <ac:chgData name="Kyle Foster" userId="90b6fa63-0c55-4218-a12d-99ab63ed509a" providerId="ADAL" clId="{E05A6B81-34D6-4385-8206-C1B096969DE7}" dt="2017-09-28T17:29:00.691" v="2841"/>
          <ac:spMkLst>
            <pc:docMk/>
            <pc:sldMk cId="3900516041" sldId="277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E05A6B81-34D6-4385-8206-C1B096969DE7}" dt="2017-09-28T17:29:55.095" v="2928" actId="27636"/>
        <pc:sldMkLst>
          <pc:docMk/>
          <pc:sldMk cId="3697536495" sldId="278"/>
        </pc:sldMkLst>
        <pc:spChg chg="mod">
          <ac:chgData name="Kyle Foster" userId="90b6fa63-0c55-4218-a12d-99ab63ed509a" providerId="ADAL" clId="{E05A6B81-34D6-4385-8206-C1B096969DE7}" dt="2017-09-28T17:29:55.095" v="2928" actId="27636"/>
          <ac:spMkLst>
            <pc:docMk/>
            <pc:sldMk cId="3697536495" sldId="278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E05A6B81-34D6-4385-8206-C1B096969DE7}" dt="2017-09-28T17:30:56.813" v="3012" actId="20577"/>
        <pc:sldMkLst>
          <pc:docMk/>
          <pc:sldMk cId="54664283" sldId="279"/>
        </pc:sldMkLst>
        <pc:spChg chg="mod">
          <ac:chgData name="Kyle Foster" userId="90b6fa63-0c55-4218-a12d-99ab63ed509a" providerId="ADAL" clId="{E05A6B81-34D6-4385-8206-C1B096969DE7}" dt="2017-09-28T17:30:56.813" v="3012" actId="20577"/>
          <ac:spMkLst>
            <pc:docMk/>
            <pc:sldMk cId="54664283" sldId="279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E05A6B81-34D6-4385-8206-C1B096969DE7}" dt="2017-09-28T17:28:42.413" v="2838" actId="27636"/>
        <pc:sldMkLst>
          <pc:docMk/>
          <pc:sldMk cId="2498736364" sldId="280"/>
        </pc:sldMkLst>
        <pc:spChg chg="mod">
          <ac:chgData name="Kyle Foster" userId="90b6fa63-0c55-4218-a12d-99ab63ed509a" providerId="ADAL" clId="{E05A6B81-34D6-4385-8206-C1B096969DE7}" dt="2017-09-28T17:28:42.413" v="2838" actId="27636"/>
          <ac:spMkLst>
            <pc:docMk/>
            <pc:sldMk cId="2498736364" sldId="280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E05A6B81-34D6-4385-8206-C1B096969DE7}" dt="2017-09-28T17:29:24.805" v="2925" actId="20577"/>
        <pc:sldMkLst>
          <pc:docMk/>
          <pc:sldMk cId="2175938041" sldId="281"/>
        </pc:sldMkLst>
        <pc:spChg chg="mod">
          <ac:chgData name="Kyle Foster" userId="90b6fa63-0c55-4218-a12d-99ab63ed509a" providerId="ADAL" clId="{E05A6B81-34D6-4385-8206-C1B096969DE7}" dt="2017-09-28T17:29:24.805" v="2925" actId="20577"/>
          <ac:spMkLst>
            <pc:docMk/>
            <pc:sldMk cId="2175938041" sldId="281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E05A6B81-34D6-4385-8206-C1B096969DE7}" dt="2017-09-28T17:30:26.440" v="2942" actId="14"/>
        <pc:sldMkLst>
          <pc:docMk/>
          <pc:sldMk cId="2076804769" sldId="282"/>
        </pc:sldMkLst>
        <pc:spChg chg="mod">
          <ac:chgData name="Kyle Foster" userId="90b6fa63-0c55-4218-a12d-99ab63ed509a" providerId="ADAL" clId="{E05A6B81-34D6-4385-8206-C1B096969DE7}" dt="2017-09-28T17:30:26.440" v="2942" actId="14"/>
          <ac:spMkLst>
            <pc:docMk/>
            <pc:sldMk cId="2076804769" sldId="282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E05A6B81-34D6-4385-8206-C1B096969DE7}" dt="2017-09-28T17:34:59.283" v="3600" actId="115"/>
        <pc:sldMkLst>
          <pc:docMk/>
          <pc:sldMk cId="387016120" sldId="283"/>
        </pc:sldMkLst>
        <pc:spChg chg="mod">
          <ac:chgData name="Kyle Foster" userId="90b6fa63-0c55-4218-a12d-99ab63ed509a" providerId="ADAL" clId="{E05A6B81-34D6-4385-8206-C1B096969DE7}" dt="2017-09-28T17:32:20.883" v="3047" actId="113"/>
          <ac:spMkLst>
            <pc:docMk/>
            <pc:sldMk cId="387016120" sldId="283"/>
            <ac:spMk id="2" creationId="{00000000-0000-0000-0000-000000000000}"/>
          </ac:spMkLst>
        </pc:spChg>
        <pc:spChg chg="mod">
          <ac:chgData name="Kyle Foster" userId="90b6fa63-0c55-4218-a12d-99ab63ed509a" providerId="ADAL" clId="{E05A6B81-34D6-4385-8206-C1B096969DE7}" dt="2017-09-28T17:34:59.283" v="3600" actId="115"/>
          <ac:spMkLst>
            <pc:docMk/>
            <pc:sldMk cId="387016120" sldId="283"/>
            <ac:spMk id="3" creationId="{00000000-0000-0000-0000-000000000000}"/>
          </ac:spMkLst>
        </pc:spChg>
      </pc:sldChg>
      <pc:sldChg chg="add del">
        <pc:chgData name="Kyle Foster" userId="90b6fa63-0c55-4218-a12d-99ab63ed509a" providerId="ADAL" clId="{E05A6B81-34D6-4385-8206-C1B096969DE7}" dt="2017-09-28T17:35:25.341" v="3602" actId="2696"/>
        <pc:sldMkLst>
          <pc:docMk/>
          <pc:sldMk cId="653545300" sldId="284"/>
        </pc:sldMkLst>
      </pc:sldChg>
      <pc:sldChg chg="modSp add ord">
        <pc:chgData name="Kyle Foster" userId="90b6fa63-0c55-4218-a12d-99ab63ed509a" providerId="ADAL" clId="{E05A6B81-34D6-4385-8206-C1B096969DE7}" dt="2017-09-28T18:51:02.903" v="6233" actId="20577"/>
        <pc:sldMkLst>
          <pc:docMk/>
          <pc:sldMk cId="1115878134" sldId="284"/>
        </pc:sldMkLst>
        <pc:spChg chg="mod">
          <ac:chgData name="Kyle Foster" userId="90b6fa63-0c55-4218-a12d-99ab63ed509a" providerId="ADAL" clId="{E05A6B81-34D6-4385-8206-C1B096969DE7}" dt="2017-09-28T17:48:31.002" v="5711" actId="113"/>
          <ac:spMkLst>
            <pc:docMk/>
            <pc:sldMk cId="1115878134" sldId="284"/>
            <ac:spMk id="2" creationId="{00000000-0000-0000-0000-000000000000}"/>
          </ac:spMkLst>
        </pc:spChg>
        <pc:spChg chg="mod">
          <ac:chgData name="Kyle Foster" userId="90b6fa63-0c55-4218-a12d-99ab63ed509a" providerId="ADAL" clId="{E05A6B81-34D6-4385-8206-C1B096969DE7}" dt="2017-09-28T18:51:02.903" v="6233" actId="20577"/>
          <ac:spMkLst>
            <pc:docMk/>
            <pc:sldMk cId="1115878134" sldId="284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E05A6B81-34D6-4385-8206-C1B096969DE7}" dt="2017-09-28T17:46:40.070" v="5460" actId="313"/>
        <pc:sldMkLst>
          <pc:docMk/>
          <pc:sldMk cId="1624996163" sldId="285"/>
        </pc:sldMkLst>
        <pc:spChg chg="mod">
          <ac:chgData name="Kyle Foster" userId="90b6fa63-0c55-4218-a12d-99ab63ed509a" providerId="ADAL" clId="{E05A6B81-34D6-4385-8206-C1B096969DE7}" dt="2017-09-28T17:46:36.682" v="5459" actId="113"/>
          <ac:spMkLst>
            <pc:docMk/>
            <pc:sldMk cId="1624996163" sldId="285"/>
            <ac:spMk id="2" creationId="{00000000-0000-0000-0000-000000000000}"/>
          </ac:spMkLst>
        </pc:spChg>
        <pc:spChg chg="mod">
          <ac:chgData name="Kyle Foster" userId="90b6fa63-0c55-4218-a12d-99ab63ed509a" providerId="ADAL" clId="{E05A6B81-34D6-4385-8206-C1B096969DE7}" dt="2017-09-28T17:46:40.070" v="5460" actId="313"/>
          <ac:spMkLst>
            <pc:docMk/>
            <pc:sldMk cId="1624996163" sldId="285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E05A6B81-34D6-4385-8206-C1B096969DE7}" dt="2017-09-28T17:44:22.869" v="5195" actId="20577"/>
        <pc:sldMkLst>
          <pc:docMk/>
          <pc:sldMk cId="1821055317" sldId="286"/>
        </pc:sldMkLst>
        <pc:spChg chg="mod">
          <ac:chgData name="Kyle Foster" userId="90b6fa63-0c55-4218-a12d-99ab63ed509a" providerId="ADAL" clId="{E05A6B81-34D6-4385-8206-C1B096969DE7}" dt="2017-09-28T17:40:15.292" v="4520" actId="14100"/>
          <ac:spMkLst>
            <pc:docMk/>
            <pc:sldMk cId="1821055317" sldId="286"/>
            <ac:spMk id="2" creationId="{00000000-0000-0000-0000-000000000000}"/>
          </ac:spMkLst>
        </pc:spChg>
        <pc:spChg chg="mod">
          <ac:chgData name="Kyle Foster" userId="90b6fa63-0c55-4218-a12d-99ab63ed509a" providerId="ADAL" clId="{E05A6B81-34D6-4385-8206-C1B096969DE7}" dt="2017-09-28T17:44:22.869" v="5195" actId="20577"/>
          <ac:spMkLst>
            <pc:docMk/>
            <pc:sldMk cId="1821055317" sldId="286"/>
            <ac:spMk id="3" creationId="{00000000-0000-0000-0000-000000000000}"/>
          </ac:spMkLst>
        </pc:spChg>
      </pc:sldChg>
      <pc:sldChg chg="modSp add">
        <pc:chgData name="Kyle Foster" userId="90b6fa63-0c55-4218-a12d-99ab63ed509a" providerId="ADAL" clId="{E05A6B81-34D6-4385-8206-C1B096969DE7}" dt="2017-09-28T17:48:08.035" v="5703" actId="115"/>
        <pc:sldMkLst>
          <pc:docMk/>
          <pc:sldMk cId="1464990417" sldId="287"/>
        </pc:sldMkLst>
        <pc:spChg chg="mod">
          <ac:chgData name="Kyle Foster" userId="90b6fa63-0c55-4218-a12d-99ab63ed509a" providerId="ADAL" clId="{E05A6B81-34D6-4385-8206-C1B096969DE7}" dt="2017-09-28T17:48:08.035" v="5703" actId="115"/>
          <ac:spMkLst>
            <pc:docMk/>
            <pc:sldMk cId="1464990417" sldId="28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hing&#10;&#10;Description generated with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3" y="598387"/>
            <a:ext cx="5620332" cy="3854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598647"/>
            <a:ext cx="8915399" cy="5227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WIOA Collaboration Webinar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89213" y="4775200"/>
            <a:ext cx="8915399" cy="823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Welcomes to Today’s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Agency View-Point NFJP Users Forum</a:t>
            </a:r>
          </a:p>
        </p:txBody>
      </p:sp>
    </p:spTree>
    <p:extLst>
      <p:ext uri="{BB962C8B-B14F-4D97-AF65-F5344CB8AC3E}">
        <p14:creationId xmlns:p14="http://schemas.microsoft.com/office/powerpoint/2010/main" val="876688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Rollout of AVP with the new eligibility requirements.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4069101"/>
          </a:xfrm>
        </p:spPr>
        <p:txBody>
          <a:bodyPr>
            <a:normAutofit/>
          </a:bodyPr>
          <a:lstStyle/>
          <a:p>
            <a:r>
              <a:rPr lang="en-US" dirty="0"/>
              <a:t>We will be rolling the update out this weekend with 3 agencies.</a:t>
            </a:r>
          </a:p>
          <a:p>
            <a:r>
              <a:rPr lang="en-US" dirty="0"/>
              <a:t>Once the update is stable;</a:t>
            </a:r>
          </a:p>
          <a:p>
            <a:pPr lvl="1"/>
            <a:r>
              <a:rPr lang="en-US" dirty="0"/>
              <a:t>We will contact each agency</a:t>
            </a:r>
          </a:p>
          <a:p>
            <a:pPr lvl="1"/>
            <a:r>
              <a:rPr lang="en-US" dirty="0"/>
              <a:t>We will update systems until everyone is running with the new eligibility requirements.</a:t>
            </a:r>
          </a:p>
          <a:p>
            <a:r>
              <a:rPr lang="en-US" dirty="0"/>
              <a:t>I expect to have everyone that is willing updated by the end of next week.</a:t>
            </a:r>
          </a:p>
          <a:p>
            <a:r>
              <a:rPr lang="en-US" dirty="0"/>
              <a:t>If you would like to wait, or if you have different ideas on how you want low-income implemented; </a:t>
            </a:r>
            <a:r>
              <a:rPr lang="en-US" u="sng" dirty="0"/>
              <a:t>Please contact me after the webinar.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016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Exiting Related Assistance Only Clients.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406910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Andrew Wiegand stated that “We no longer exit RA Only clients”.</a:t>
            </a:r>
          </a:p>
          <a:p>
            <a:pPr lvl="1"/>
            <a:r>
              <a:rPr lang="en-US" dirty="0"/>
              <a:t>The WIPS System cannot ignore these exitors when calculating performance.</a:t>
            </a:r>
          </a:p>
          <a:p>
            <a:pPr lvl="1"/>
            <a:r>
              <a:rPr lang="en-US" dirty="0"/>
              <a:t>Instead of correcting the WIPS, the answer was to make grantees change how you report.</a:t>
            </a:r>
          </a:p>
          <a:p>
            <a:r>
              <a:rPr lang="en-US" dirty="0"/>
              <a:t>This is not the correct way to handle this as the problem is in the WIPS, so the WIPS should be corrected.</a:t>
            </a:r>
          </a:p>
          <a:p>
            <a:r>
              <a:rPr lang="en-US" dirty="0"/>
              <a:t>Recommendations;</a:t>
            </a:r>
          </a:p>
          <a:p>
            <a:pPr lvl="1"/>
            <a:r>
              <a:rPr lang="en-US" dirty="0"/>
              <a:t>You continue to exit and re-enroll RA Only clients as you always have.</a:t>
            </a:r>
          </a:p>
          <a:p>
            <a:pPr lvl="1"/>
            <a:r>
              <a:rPr lang="en-US" dirty="0"/>
              <a:t>We will adapt AVP to whatever the WIPS requirement is.</a:t>
            </a:r>
          </a:p>
          <a:p>
            <a:pPr lvl="2"/>
            <a:r>
              <a:rPr lang="en-US" dirty="0"/>
              <a:t>First, we will just not put an exit date into the PIRL record and see what the results are.</a:t>
            </a:r>
          </a:p>
          <a:p>
            <a:pPr lvl="2"/>
            <a:r>
              <a:rPr lang="en-US" dirty="0"/>
              <a:t>If you enroll the same client 2 times in 1 year, we will have to test the WIPS to see what happens when 1 file has no exit date.</a:t>
            </a:r>
          </a:p>
          <a:p>
            <a:pPr lvl="2"/>
            <a:r>
              <a:rPr lang="en-US" dirty="0"/>
              <a:t>Andrew said that after he presented this, there was “A firestorm”, so they will be rethinking this issue.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4996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10053236" cy="12808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Reporting Follow Up Information when it is needed for calculations.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40691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Andrew Wiegand explained;</a:t>
            </a:r>
          </a:p>
          <a:p>
            <a:pPr lvl="1"/>
            <a:r>
              <a:rPr lang="en-US" dirty="0"/>
              <a:t>The federal UI wage database takes 6 months to gather income data.</a:t>
            </a:r>
          </a:p>
          <a:p>
            <a:pPr lvl="1"/>
            <a:r>
              <a:rPr lang="en-US" dirty="0"/>
              <a:t>You should not report follow up information until your data aligns with the Federal UI system to get the maximum results for your follow up data.</a:t>
            </a:r>
          </a:p>
          <a:p>
            <a:r>
              <a:rPr lang="en-US" dirty="0"/>
              <a:t>This will be very confusing to field staff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1055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10053236" cy="12808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Reporting Follow Up Information when it is needed for calculations.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40691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AVP Currently has a process that is called for each client when exporting the PIRL that;</a:t>
            </a:r>
          </a:p>
          <a:p>
            <a:pPr lvl="1"/>
            <a:r>
              <a:rPr lang="en-US" dirty="0"/>
              <a:t>Looks at the reporting period</a:t>
            </a:r>
          </a:p>
          <a:p>
            <a:pPr lvl="1"/>
            <a:r>
              <a:rPr lang="en-US" dirty="0"/>
              <a:t>Determines if the time has elapsed and puts 9s where they belong.</a:t>
            </a:r>
          </a:p>
          <a:p>
            <a:pPr lvl="1"/>
            <a:r>
              <a:rPr lang="en-US" dirty="0"/>
              <a:t>If the time has elapsed, it uses the follow up data you have provided.</a:t>
            </a:r>
          </a:p>
          <a:p>
            <a:r>
              <a:rPr lang="en-US" dirty="0"/>
              <a:t>We will modify this one function and automatically put 9s into follow up fields until the data is required by adding 6 months at the beginning of the function.</a:t>
            </a:r>
          </a:p>
          <a:p>
            <a:r>
              <a:rPr lang="en-US" dirty="0"/>
              <a:t>1 line of source code will make AVP report 6 months later.</a:t>
            </a:r>
          </a:p>
          <a:p>
            <a:r>
              <a:rPr lang="en-US" u="sng" dirty="0"/>
              <a:t>Recommendation - Users continue to use AVP the same as always for follow ups.  Otherwise, it will be 6 months later and the information will be harder to gather.</a:t>
            </a:r>
          </a:p>
          <a:p>
            <a:endParaRPr lang="en-US" u="sng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4990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Capturing Measurable Skills Gains.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4069101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A client can have 1 MSG per program year.</a:t>
            </a:r>
          </a:p>
          <a:p>
            <a:pPr lvl="0"/>
            <a:r>
              <a:rPr lang="en-US" b="1" dirty="0"/>
              <a:t>We currently capture this at the end of the training on the Close Service Dialog.</a:t>
            </a:r>
          </a:p>
          <a:p>
            <a:pPr lvl="0"/>
            <a:r>
              <a:rPr lang="en-US" b="1" dirty="0"/>
              <a:t>We are adding a tab where users can enter MSG results as often as needed.</a:t>
            </a:r>
          </a:p>
          <a:p>
            <a:pPr lvl="1"/>
            <a:r>
              <a:rPr lang="en-US" b="1" dirty="0"/>
              <a:t>If you test quarterly, then you would enter the test results for each test.</a:t>
            </a:r>
          </a:p>
          <a:p>
            <a:pPr lvl="1"/>
            <a:r>
              <a:rPr lang="en-US" b="1" dirty="0"/>
              <a:t>Each test will have a checkbox where you select if is a gain.</a:t>
            </a:r>
          </a:p>
          <a:p>
            <a:endParaRPr lang="en-US" b="1" dirty="0"/>
          </a:p>
          <a:p>
            <a:r>
              <a:rPr lang="en-US" b="1" dirty="0"/>
              <a:t>DEMONSTRATION! </a:t>
            </a:r>
          </a:p>
          <a:p>
            <a:r>
              <a:rPr lang="en-US" b="1" dirty="0"/>
              <a:t>See Excel worksheet from Sandy Adams.</a:t>
            </a:r>
          </a:p>
        </p:txBody>
      </p:sp>
    </p:spTree>
    <p:extLst>
      <p:ext uri="{BB962C8B-B14F-4D97-AF65-F5344CB8AC3E}">
        <p14:creationId xmlns:p14="http://schemas.microsoft.com/office/powerpoint/2010/main" val="1115878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1" y="2623930"/>
            <a:ext cx="9383409" cy="3287292"/>
          </a:xfrm>
        </p:spPr>
        <p:txBody>
          <a:bodyPr>
            <a:normAutofit/>
          </a:bodyPr>
          <a:lstStyle/>
          <a:p>
            <a:r>
              <a:rPr lang="en-US" b="1" dirty="0"/>
              <a:t>At FosTech We;</a:t>
            </a:r>
          </a:p>
          <a:p>
            <a:pPr lvl="1"/>
            <a:r>
              <a:rPr lang="en-US" b="1" dirty="0"/>
              <a:t>Thank everyone for the faith you have placed in us.</a:t>
            </a:r>
          </a:p>
          <a:p>
            <a:pPr lvl="1"/>
            <a:r>
              <a:rPr lang="en-US" b="1" dirty="0"/>
              <a:t>Strive to continue to enhance AVP to implement all of WIOA</a:t>
            </a:r>
          </a:p>
          <a:p>
            <a:pPr lvl="1"/>
            <a:r>
              <a:rPr lang="en-US" b="1" dirty="0"/>
              <a:t>Appreciate all of the input we are getting from these webinars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660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401254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Additional security implementations pertaining to FosTech Cloud Servers.</a:t>
            </a:r>
          </a:p>
          <a:p>
            <a:pPr lvl="0"/>
            <a:r>
              <a:rPr lang="en-US" dirty="0"/>
              <a:t>Eligibility implementation of low-income eligibility period.</a:t>
            </a:r>
          </a:p>
          <a:p>
            <a:pPr lvl="0"/>
            <a:r>
              <a:rPr lang="en-US" dirty="0"/>
              <a:t>Rollout of AVP with the new eligibility requirements</a:t>
            </a:r>
          </a:p>
          <a:p>
            <a:pPr lvl="0"/>
            <a:r>
              <a:rPr lang="en-US" dirty="0"/>
              <a:t>Exiting Related Assistance Only Clients</a:t>
            </a:r>
          </a:p>
          <a:p>
            <a:pPr lvl="0"/>
            <a:r>
              <a:rPr lang="en-US" dirty="0"/>
              <a:t>Reporting Follow Up Information when it is needed for calculations.</a:t>
            </a:r>
          </a:p>
          <a:p>
            <a:pPr lvl="0"/>
            <a:r>
              <a:rPr lang="en-US" dirty="0"/>
              <a:t>Capturing Measurable Skills Gains.</a:t>
            </a:r>
          </a:p>
          <a:p>
            <a:pPr lvl="2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528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Additional security implementations pertaining to FosTech cloud servers.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4163369"/>
          </a:xfrm>
        </p:spPr>
        <p:txBody>
          <a:bodyPr>
            <a:normAutofit/>
          </a:bodyPr>
          <a:lstStyle/>
          <a:p>
            <a:r>
              <a:rPr lang="en-US" b="1" dirty="0"/>
              <a:t>Current Security Measures on FosTech Cloud Servers</a:t>
            </a:r>
          </a:p>
          <a:p>
            <a:pPr lvl="1"/>
            <a:r>
              <a:rPr lang="en-US" b="1" dirty="0"/>
              <a:t>Certificate required to access cloud gateway</a:t>
            </a:r>
          </a:p>
          <a:p>
            <a:pPr lvl="1"/>
            <a:r>
              <a:rPr lang="en-US" b="1" dirty="0"/>
              <a:t>Password required to access Cloud RemoteApp Server</a:t>
            </a:r>
          </a:p>
          <a:p>
            <a:pPr lvl="1"/>
            <a:r>
              <a:rPr lang="en-US" b="1" dirty="0"/>
              <a:t>Cloud SQL Server only accessible from Cloud RemoteApp Server.  </a:t>
            </a:r>
          </a:p>
          <a:p>
            <a:pPr lvl="1"/>
            <a:r>
              <a:rPr lang="en-US" b="1" dirty="0"/>
              <a:t>Additional Username and Password required to access AVP.</a:t>
            </a:r>
          </a:p>
          <a:p>
            <a:pPr lvl="1"/>
            <a:r>
              <a:rPr lang="en-US" b="1" dirty="0"/>
              <a:t>Each AVP Client only has access to their data through logical partitions and Microsoft Server Security</a:t>
            </a:r>
          </a:p>
          <a:p>
            <a:r>
              <a:rPr lang="en-US" b="1" dirty="0"/>
              <a:t>The certificate should stop hackers, but with the latest break of Social Security Numbers has brought our attention to this.</a:t>
            </a:r>
          </a:p>
          <a:p>
            <a:r>
              <a:rPr lang="en-US" b="1" dirty="0"/>
              <a:t>We want to be 100% correct on our security, and make sure that your data is safe.</a:t>
            </a:r>
          </a:p>
          <a:p>
            <a:pPr lvl="2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873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Additional security implementations pertaining to FosTech cloud servers.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4163369"/>
          </a:xfrm>
        </p:spPr>
        <p:txBody>
          <a:bodyPr>
            <a:normAutofit/>
          </a:bodyPr>
          <a:lstStyle/>
          <a:p>
            <a:r>
              <a:rPr lang="en-US" b="1" dirty="0"/>
              <a:t>Issues with Current Configuration</a:t>
            </a:r>
          </a:p>
          <a:p>
            <a:pPr lvl="1"/>
            <a:r>
              <a:rPr lang="en-US" b="1" dirty="0"/>
              <a:t>FosTech and all staff know all passwords for both</a:t>
            </a:r>
          </a:p>
          <a:p>
            <a:pPr lvl="2"/>
            <a:r>
              <a:rPr lang="en-US" b="1" dirty="0"/>
              <a:t>Cloud RemoteApp Server</a:t>
            </a:r>
          </a:p>
          <a:p>
            <a:pPr lvl="2"/>
            <a:r>
              <a:rPr lang="en-US" b="1" dirty="0"/>
              <a:t>AVP</a:t>
            </a:r>
          </a:p>
          <a:p>
            <a:r>
              <a:rPr lang="en-US" b="1" dirty="0"/>
              <a:t>We Should Not Know These Passwords</a:t>
            </a:r>
          </a:p>
          <a:p>
            <a:pPr lvl="1"/>
            <a:r>
              <a:rPr lang="en-US" b="1" dirty="0"/>
              <a:t>My research has shown that only the user themselves should know their password.</a:t>
            </a:r>
          </a:p>
          <a:p>
            <a:pPr lvl="1"/>
            <a:r>
              <a:rPr lang="en-US" b="1" dirty="0"/>
              <a:t>If there is a security break, we would not know if;</a:t>
            </a:r>
          </a:p>
          <a:p>
            <a:pPr lvl="2"/>
            <a:r>
              <a:rPr lang="en-US" b="1" dirty="0"/>
              <a:t>It was the user who was negligent</a:t>
            </a:r>
          </a:p>
          <a:p>
            <a:pPr lvl="2"/>
            <a:r>
              <a:rPr lang="en-US" b="1" dirty="0"/>
              <a:t>If it was FosTech that was negligent</a:t>
            </a:r>
          </a:p>
          <a:p>
            <a:pPr lvl="2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593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Additional security implementations pertaining to FosTech cloud servers.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803778" cy="3287292"/>
          </a:xfrm>
        </p:spPr>
        <p:txBody>
          <a:bodyPr>
            <a:normAutofit/>
          </a:bodyPr>
          <a:lstStyle/>
          <a:p>
            <a:pPr lvl="2"/>
            <a:endParaRPr lang="en-US" b="1" dirty="0"/>
          </a:p>
          <a:p>
            <a:r>
              <a:rPr lang="en-US" b="1" dirty="0"/>
              <a:t>New Strategy</a:t>
            </a:r>
          </a:p>
          <a:p>
            <a:pPr lvl="1"/>
            <a:r>
              <a:rPr lang="en-US" b="1" dirty="0"/>
              <a:t>RemoteApp Server Passwords should expire after 90 days.</a:t>
            </a:r>
          </a:p>
          <a:p>
            <a:pPr lvl="1"/>
            <a:r>
              <a:rPr lang="en-US" b="1" dirty="0"/>
              <a:t>FosTech should NOT know your passwords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051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Additional security implementations pertaining to FosTech cloud servers.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3861711"/>
          </a:xfrm>
        </p:spPr>
        <p:txBody>
          <a:bodyPr>
            <a:normAutofit/>
          </a:bodyPr>
          <a:lstStyle/>
          <a:p>
            <a:r>
              <a:rPr lang="en-US" b="1" dirty="0"/>
              <a:t>What we are going to do</a:t>
            </a:r>
          </a:p>
          <a:p>
            <a:pPr lvl="1"/>
            <a:r>
              <a:rPr lang="en-US" b="1" dirty="0"/>
              <a:t>We will work with 1 agency at a time.</a:t>
            </a:r>
          </a:p>
          <a:p>
            <a:pPr lvl="1"/>
            <a:r>
              <a:rPr lang="en-US" b="1" dirty="0"/>
              <a:t>We will create a walkthrough for changing a users password</a:t>
            </a:r>
          </a:p>
          <a:p>
            <a:pPr lvl="1"/>
            <a:r>
              <a:rPr lang="en-US" b="1" dirty="0"/>
              <a:t>We will set the passwords so they must be changed at next login</a:t>
            </a:r>
          </a:p>
          <a:p>
            <a:pPr lvl="1"/>
            <a:r>
              <a:rPr lang="en-US" b="1" dirty="0"/>
              <a:t>We will help the users set their passwords using TeamViewer, but they should not tell us what it is.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753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Additional security implementations pertaining to FosTech cloud servers.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3861711"/>
          </a:xfrm>
        </p:spPr>
        <p:txBody>
          <a:bodyPr>
            <a:normAutofit/>
          </a:bodyPr>
          <a:lstStyle/>
          <a:p>
            <a:r>
              <a:rPr lang="en-US" b="1" dirty="0"/>
              <a:t>Just as with other Cloud Systems</a:t>
            </a:r>
          </a:p>
          <a:p>
            <a:pPr lvl="1"/>
            <a:r>
              <a:rPr lang="en-US" b="1" dirty="0"/>
              <a:t>If a password is forgotten?</a:t>
            </a:r>
          </a:p>
          <a:p>
            <a:pPr lvl="2"/>
            <a:r>
              <a:rPr lang="en-US" b="1" dirty="0"/>
              <a:t>We will reset it to ‘password’</a:t>
            </a:r>
          </a:p>
          <a:p>
            <a:pPr lvl="2"/>
            <a:r>
              <a:rPr lang="en-US" b="1" dirty="0"/>
              <a:t>The user will have to change it before logging in again</a:t>
            </a:r>
          </a:p>
          <a:p>
            <a:pPr lvl="1"/>
            <a:r>
              <a:rPr lang="en-US" b="1" u="sng" dirty="0"/>
              <a:t>!!! Of course we are here to walk them through it !!!</a:t>
            </a:r>
          </a:p>
        </p:txBody>
      </p:sp>
    </p:spTree>
    <p:extLst>
      <p:ext uri="{BB962C8B-B14F-4D97-AF65-F5344CB8AC3E}">
        <p14:creationId xmlns:p14="http://schemas.microsoft.com/office/powerpoint/2010/main" val="207680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Additional security implementations pertaining to FosTech cloud servers.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3861711"/>
          </a:xfrm>
        </p:spPr>
        <p:txBody>
          <a:bodyPr>
            <a:normAutofit/>
          </a:bodyPr>
          <a:lstStyle/>
          <a:p>
            <a:r>
              <a:rPr lang="en-US" b="1" dirty="0"/>
              <a:t>Results of this effort</a:t>
            </a:r>
          </a:p>
          <a:p>
            <a:pPr lvl="1"/>
            <a:r>
              <a:rPr lang="en-US" b="1" dirty="0"/>
              <a:t>FosTech will not know your passwords to the servers.</a:t>
            </a:r>
          </a:p>
          <a:p>
            <a:pPr lvl="1"/>
            <a:r>
              <a:rPr lang="en-US" b="1" dirty="0"/>
              <a:t>Each user account will have 1 person responsible for it.</a:t>
            </a:r>
          </a:p>
          <a:p>
            <a:pPr lvl="1"/>
            <a:r>
              <a:rPr lang="en-US" b="1" dirty="0"/>
              <a:t>Your data will be more secure than ever</a:t>
            </a:r>
          </a:p>
        </p:txBody>
      </p:sp>
    </p:spTree>
    <p:extLst>
      <p:ext uri="{BB962C8B-B14F-4D97-AF65-F5344CB8AC3E}">
        <p14:creationId xmlns:p14="http://schemas.microsoft.com/office/powerpoint/2010/main" val="5466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Eligibility implementation of low-income eligibility period.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29"/>
            <a:ext cx="9803778" cy="4069101"/>
          </a:xfrm>
        </p:spPr>
        <p:txBody>
          <a:bodyPr>
            <a:normAutofit/>
          </a:bodyPr>
          <a:lstStyle/>
          <a:p>
            <a:r>
              <a:rPr lang="en-US" b="1" dirty="0"/>
              <a:t>The most recent 6 Months only pertains to;</a:t>
            </a:r>
          </a:p>
          <a:p>
            <a:pPr lvl="1"/>
            <a:r>
              <a:rPr lang="en-US" b="1" dirty="0"/>
              <a:t>SNAP</a:t>
            </a:r>
          </a:p>
          <a:p>
            <a:pPr lvl="1"/>
            <a:r>
              <a:rPr lang="en-US" b="1" dirty="0"/>
              <a:t>TANF</a:t>
            </a:r>
          </a:p>
          <a:p>
            <a:pPr lvl="1"/>
            <a:r>
              <a:rPr lang="en-US" b="1" dirty="0"/>
              <a:t>SSI</a:t>
            </a:r>
          </a:p>
          <a:p>
            <a:pPr lvl="1"/>
            <a:r>
              <a:rPr lang="en-US" b="1" dirty="0"/>
              <a:t>Other State and Local Income Based Programs</a:t>
            </a:r>
          </a:p>
          <a:p>
            <a:r>
              <a:rPr lang="en-US" b="1" dirty="0"/>
              <a:t>The “Look Back Period” is the same 12 months as it was in WIA.</a:t>
            </a:r>
          </a:p>
          <a:p>
            <a:r>
              <a:rPr lang="en-US" b="1" dirty="0"/>
              <a:t>For Low-Income; You compare the household income during the 12 month Farmworker Eligibility Period against the poverty guideline for the period.</a:t>
            </a:r>
          </a:p>
          <a:p>
            <a:r>
              <a:rPr lang="en-US" b="1" dirty="0"/>
              <a:t>For Household Income vs Poverty Level check, it is the same as it was in WIA.</a:t>
            </a:r>
          </a:p>
          <a:p>
            <a:r>
              <a:rPr lang="en-US" b="1" dirty="0"/>
              <a:t>Thoughts?  See AVP.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836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6028</TotalTime>
  <Words>1101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Wisp</vt:lpstr>
      <vt:lpstr>PowerPoint Presentation</vt:lpstr>
      <vt:lpstr> Today’s Topics</vt:lpstr>
      <vt:lpstr>Additional security implementations pertaining to FosTech cloud servers.</vt:lpstr>
      <vt:lpstr>Additional security implementations pertaining to FosTech cloud servers.</vt:lpstr>
      <vt:lpstr>Additional security implementations pertaining to FosTech cloud servers.</vt:lpstr>
      <vt:lpstr>Additional security implementations pertaining to FosTech cloud servers.</vt:lpstr>
      <vt:lpstr>Additional security implementations pertaining to FosTech cloud servers.</vt:lpstr>
      <vt:lpstr>Additional security implementations pertaining to FosTech cloud servers.</vt:lpstr>
      <vt:lpstr>Eligibility implementation of low-income eligibility period.</vt:lpstr>
      <vt:lpstr>Rollout of AVP with the new eligibility requirements.</vt:lpstr>
      <vt:lpstr>Exiting Related Assistance Only Clients.</vt:lpstr>
      <vt:lpstr>Reporting Follow Up Information when it is needed for calculations.</vt:lpstr>
      <vt:lpstr>Reporting Follow Up Information when it is needed for calculations.</vt:lpstr>
      <vt:lpstr>Capturing Measurable Skills Gains.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FosTech Solutions Inc</dc:title>
  <dc:creator>Kyle Foster</dc:creator>
  <cp:lastModifiedBy>Kyle Foster</cp:lastModifiedBy>
  <cp:revision>39</cp:revision>
  <dcterms:created xsi:type="dcterms:W3CDTF">2017-03-14T12:40:07Z</dcterms:created>
  <dcterms:modified xsi:type="dcterms:W3CDTF">2017-09-28T18:52:22Z</dcterms:modified>
</cp:coreProperties>
</file>