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86" r:id="rId4"/>
    <p:sldId id="282" r:id="rId5"/>
    <p:sldId id="283" r:id="rId6"/>
    <p:sldId id="287" r:id="rId7"/>
    <p:sldId id="284" r:id="rId8"/>
    <p:sldId id="288" r:id="rId9"/>
    <p:sldId id="289" r:id="rId10"/>
    <p:sldId id="290" r:id="rId11"/>
    <p:sldId id="291"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13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Foster" userId="90b6fa63-0c55-4218-a12d-99ab63ed509a" providerId="ADAL" clId="{8357F382-868E-444F-A2F1-43BBBD56ACBE}"/>
    <pc:docChg chg="undo redo custSel addSld delSld modSld sldOrd">
      <pc:chgData name="Kyle Foster" userId="90b6fa63-0c55-4218-a12d-99ab63ed509a" providerId="ADAL" clId="{8357F382-868E-444F-A2F1-43BBBD56ACBE}" dt="2017-11-16T19:49:58.402" v="8315" actId="20577"/>
      <pc:docMkLst>
        <pc:docMk/>
      </pc:docMkLst>
      <pc:sldChg chg="addSp delSp modSp">
        <pc:chgData name="Kyle Foster" userId="90b6fa63-0c55-4218-a12d-99ab63ed509a" providerId="ADAL" clId="{8357F382-868E-444F-A2F1-43BBBD56ACBE}" dt="2017-11-16T19:38:03.358" v="6833" actId="6549"/>
        <pc:sldMkLst>
          <pc:docMk/>
          <pc:sldMk cId="1745281601" sldId="271"/>
        </pc:sldMkLst>
        <pc:spChg chg="mod">
          <ac:chgData name="Kyle Foster" userId="90b6fa63-0c55-4218-a12d-99ab63ed509a" providerId="ADAL" clId="{8357F382-868E-444F-A2F1-43BBBD56ACBE}" dt="2017-11-16T19:38:03.358" v="6833" actId="6549"/>
          <ac:spMkLst>
            <pc:docMk/>
            <pc:sldMk cId="1745281601" sldId="271"/>
            <ac:spMk id="3" creationId="{00000000-0000-0000-0000-000000000000}"/>
          </ac:spMkLst>
        </pc:spChg>
        <pc:spChg chg="add del mod">
          <ac:chgData name="Kyle Foster" userId="90b6fa63-0c55-4218-a12d-99ab63ed509a" providerId="ADAL" clId="{8357F382-868E-444F-A2F1-43BBBD56ACBE}" dt="2017-11-16T02:03:58.517" v="2716" actId="478"/>
          <ac:spMkLst>
            <pc:docMk/>
            <pc:sldMk cId="1745281601" sldId="271"/>
            <ac:spMk id="4" creationId="{F73ABA19-1232-4CCD-A368-C4E0E5BF3F51}"/>
          </ac:spMkLst>
        </pc:spChg>
      </pc:sldChg>
      <pc:sldChg chg="del">
        <pc:chgData name="Kyle Foster" userId="90b6fa63-0c55-4218-a12d-99ab63ed509a" providerId="ADAL" clId="{8357F382-868E-444F-A2F1-43BBBD56ACBE}" dt="2017-11-16T19:38:59.523" v="6842" actId="2696"/>
        <pc:sldMkLst>
          <pc:docMk/>
          <pc:sldMk cId="3549669837" sldId="277"/>
        </pc:sldMkLst>
      </pc:sldChg>
      <pc:sldChg chg="del">
        <pc:chgData name="Kyle Foster" userId="90b6fa63-0c55-4218-a12d-99ab63ed509a" providerId="ADAL" clId="{8357F382-868E-444F-A2F1-43BBBD56ACBE}" dt="2017-11-16T19:38:27.865" v="6838" actId="2696"/>
        <pc:sldMkLst>
          <pc:docMk/>
          <pc:sldMk cId="3053490513" sldId="278"/>
        </pc:sldMkLst>
      </pc:sldChg>
      <pc:sldChg chg="del">
        <pc:chgData name="Kyle Foster" userId="90b6fa63-0c55-4218-a12d-99ab63ed509a" providerId="ADAL" clId="{8357F382-868E-444F-A2F1-43BBBD56ACBE}" dt="2017-11-16T19:38:47.439" v="6841" actId="2696"/>
        <pc:sldMkLst>
          <pc:docMk/>
          <pc:sldMk cId="3085619233" sldId="279"/>
        </pc:sldMkLst>
      </pc:sldChg>
      <pc:sldChg chg="del">
        <pc:chgData name="Kyle Foster" userId="90b6fa63-0c55-4218-a12d-99ab63ed509a" providerId="ADAL" clId="{8357F382-868E-444F-A2F1-43BBBD56ACBE}" dt="2017-11-16T19:39:05.626" v="6843" actId="2696"/>
        <pc:sldMkLst>
          <pc:docMk/>
          <pc:sldMk cId="3681921297" sldId="280"/>
        </pc:sldMkLst>
      </pc:sldChg>
      <pc:sldChg chg="del">
        <pc:chgData name="Kyle Foster" userId="90b6fa63-0c55-4218-a12d-99ab63ed509a" providerId="ADAL" clId="{8357F382-868E-444F-A2F1-43BBBD56ACBE}" dt="2017-11-16T19:38:23.525" v="6837" actId="2696"/>
        <pc:sldMkLst>
          <pc:docMk/>
          <pc:sldMk cId="1907657447" sldId="281"/>
        </pc:sldMkLst>
      </pc:sldChg>
      <pc:sldChg chg="addSp delSp modSp add ord">
        <pc:chgData name="Kyle Foster" userId="90b6fa63-0c55-4218-a12d-99ab63ed509a" providerId="ADAL" clId="{8357F382-868E-444F-A2F1-43BBBD56ACBE}" dt="2017-11-16T19:24:36.186" v="5547" actId="1076"/>
        <pc:sldMkLst>
          <pc:docMk/>
          <pc:sldMk cId="855225654" sldId="282"/>
        </pc:sldMkLst>
        <pc:spChg chg="mod">
          <ac:chgData name="Kyle Foster" userId="90b6fa63-0c55-4218-a12d-99ab63ed509a" providerId="ADAL" clId="{8357F382-868E-444F-A2F1-43BBBD56ACBE}" dt="2017-11-16T03:27:00.778" v="2958" actId="1076"/>
          <ac:spMkLst>
            <pc:docMk/>
            <pc:sldMk cId="855225654" sldId="282"/>
            <ac:spMk id="2" creationId="{00000000-0000-0000-0000-000000000000}"/>
          </ac:spMkLst>
        </pc:spChg>
        <pc:spChg chg="mod">
          <ac:chgData name="Kyle Foster" userId="90b6fa63-0c55-4218-a12d-99ab63ed509a" providerId="ADAL" clId="{8357F382-868E-444F-A2F1-43BBBD56ACBE}" dt="2017-11-16T19:23:28.363" v="5544" actId="27636"/>
          <ac:spMkLst>
            <pc:docMk/>
            <pc:sldMk cId="855225654" sldId="282"/>
            <ac:spMk id="3" creationId="{00000000-0000-0000-0000-000000000000}"/>
          </ac:spMkLst>
        </pc:spChg>
        <pc:picChg chg="add del mod">
          <ac:chgData name="Kyle Foster" userId="90b6fa63-0c55-4218-a12d-99ab63ed509a" providerId="ADAL" clId="{8357F382-868E-444F-A2F1-43BBBD56ACBE}" dt="2017-11-11T18:20:30.700" v="1409" actId="478"/>
          <ac:picMkLst>
            <pc:docMk/>
            <pc:sldMk cId="855225654" sldId="282"/>
            <ac:picMk id="4" creationId="{F14DDC33-F587-459D-B013-A8BAC6B00ACD}"/>
          </ac:picMkLst>
        </pc:picChg>
        <pc:picChg chg="add del mod">
          <ac:chgData name="Kyle Foster" userId="90b6fa63-0c55-4218-a12d-99ab63ed509a" providerId="ADAL" clId="{8357F382-868E-444F-A2F1-43BBBD56ACBE}" dt="2017-11-11T18:20:48.877" v="1415"/>
          <ac:picMkLst>
            <pc:docMk/>
            <pc:sldMk cId="855225654" sldId="282"/>
            <ac:picMk id="5" creationId="{32B0894D-FFAB-4E78-9D9B-211FFC3C461F}"/>
          </ac:picMkLst>
        </pc:picChg>
        <pc:picChg chg="add mod">
          <ac:chgData name="Kyle Foster" userId="90b6fa63-0c55-4218-a12d-99ab63ed509a" providerId="ADAL" clId="{8357F382-868E-444F-A2F1-43BBBD56ACBE}" dt="2017-11-11T18:27:00.433" v="1660" actId="1076"/>
          <ac:picMkLst>
            <pc:docMk/>
            <pc:sldMk cId="855225654" sldId="282"/>
            <ac:picMk id="6" creationId="{00E10240-F9AA-42AB-856B-FE6CA4894274}"/>
          </ac:picMkLst>
        </pc:picChg>
        <pc:picChg chg="add del mod">
          <ac:chgData name="Kyle Foster" userId="90b6fa63-0c55-4218-a12d-99ab63ed509a" providerId="ADAL" clId="{8357F382-868E-444F-A2F1-43BBBD56ACBE}" dt="2017-11-11T18:28:01.237" v="1662" actId="478"/>
          <ac:picMkLst>
            <pc:docMk/>
            <pc:sldMk cId="855225654" sldId="282"/>
            <ac:picMk id="7" creationId="{7A08D33D-9D7A-404C-8BCE-259AEC6E5C5B}"/>
          </ac:picMkLst>
        </pc:picChg>
        <pc:picChg chg="add del mod">
          <ac:chgData name="Kyle Foster" userId="90b6fa63-0c55-4218-a12d-99ab63ed509a" providerId="ADAL" clId="{8357F382-868E-444F-A2F1-43BBBD56ACBE}" dt="2017-11-16T19:24:32.514" v="5545" actId="478"/>
          <ac:picMkLst>
            <pc:docMk/>
            <pc:sldMk cId="855225654" sldId="282"/>
            <ac:picMk id="8" creationId="{DBBFA8F3-EFAA-4C99-810E-99973DA6E674}"/>
          </ac:picMkLst>
        </pc:picChg>
        <pc:picChg chg="add mod">
          <ac:chgData name="Kyle Foster" userId="90b6fa63-0c55-4218-a12d-99ab63ed509a" providerId="ADAL" clId="{8357F382-868E-444F-A2F1-43BBBD56ACBE}" dt="2017-11-16T19:24:36.186" v="5547" actId="1076"/>
          <ac:picMkLst>
            <pc:docMk/>
            <pc:sldMk cId="855225654" sldId="282"/>
            <ac:picMk id="9" creationId="{9716CE15-1286-46EB-BEEC-C5B3AE8A9487}"/>
          </ac:picMkLst>
        </pc:picChg>
      </pc:sldChg>
      <pc:sldChg chg="addSp delSp modSp add ord">
        <pc:chgData name="Kyle Foster" userId="90b6fa63-0c55-4218-a12d-99ab63ed509a" providerId="ADAL" clId="{8357F382-868E-444F-A2F1-43BBBD56ACBE}" dt="2017-11-16T19:27:07.586" v="5658" actId="6549"/>
        <pc:sldMkLst>
          <pc:docMk/>
          <pc:sldMk cId="3022256843" sldId="283"/>
        </pc:sldMkLst>
        <pc:spChg chg="mod">
          <ac:chgData name="Kyle Foster" userId="90b6fa63-0c55-4218-a12d-99ab63ed509a" providerId="ADAL" clId="{8357F382-868E-444F-A2F1-43BBBD56ACBE}" dt="2017-11-16T19:27:07.586" v="5658" actId="6549"/>
          <ac:spMkLst>
            <pc:docMk/>
            <pc:sldMk cId="3022256843" sldId="283"/>
            <ac:spMk id="2" creationId="{00000000-0000-0000-0000-000000000000}"/>
          </ac:spMkLst>
        </pc:spChg>
        <pc:spChg chg="mod">
          <ac:chgData name="Kyle Foster" userId="90b6fa63-0c55-4218-a12d-99ab63ed509a" providerId="ADAL" clId="{8357F382-868E-444F-A2F1-43BBBD56ACBE}" dt="2017-11-11T18:30:09.541" v="1817" actId="6549"/>
          <ac:spMkLst>
            <pc:docMk/>
            <pc:sldMk cId="3022256843" sldId="283"/>
            <ac:spMk id="3" creationId="{00000000-0000-0000-0000-000000000000}"/>
          </ac:spMkLst>
        </pc:spChg>
        <pc:picChg chg="del">
          <ac:chgData name="Kyle Foster" userId="90b6fa63-0c55-4218-a12d-99ab63ed509a" providerId="ADAL" clId="{8357F382-868E-444F-A2F1-43BBBD56ACBE}" dt="2017-11-11T18:28:37.099" v="1665" actId="478"/>
          <ac:picMkLst>
            <pc:docMk/>
            <pc:sldMk cId="3022256843" sldId="283"/>
            <ac:picMk id="4" creationId="{F14DDC33-F587-459D-B013-A8BAC6B00ACD}"/>
          </ac:picMkLst>
        </pc:picChg>
        <pc:picChg chg="add mod">
          <ac:chgData name="Kyle Foster" userId="90b6fa63-0c55-4218-a12d-99ab63ed509a" providerId="ADAL" clId="{8357F382-868E-444F-A2F1-43BBBD56ACBE}" dt="2017-11-11T18:29:14.676" v="1676" actId="1076"/>
          <ac:picMkLst>
            <pc:docMk/>
            <pc:sldMk cId="3022256843" sldId="283"/>
            <ac:picMk id="5" creationId="{59FF3FFC-3795-4BF2-BE63-8A2136858A92}"/>
          </ac:picMkLst>
        </pc:picChg>
      </pc:sldChg>
      <pc:sldChg chg="modSp add ord">
        <pc:chgData name="Kyle Foster" userId="90b6fa63-0c55-4218-a12d-99ab63ed509a" providerId="ADAL" clId="{8357F382-868E-444F-A2F1-43BBBD56ACBE}" dt="2017-11-16T19:40:56.835" v="6872" actId="255"/>
        <pc:sldMkLst>
          <pc:docMk/>
          <pc:sldMk cId="158217537" sldId="284"/>
        </pc:sldMkLst>
        <pc:spChg chg="mod">
          <ac:chgData name="Kyle Foster" userId="90b6fa63-0c55-4218-a12d-99ab63ed509a" providerId="ADAL" clId="{8357F382-868E-444F-A2F1-43BBBD56ACBE}" dt="2017-11-16T19:39:15.386" v="6844" actId="113"/>
          <ac:spMkLst>
            <pc:docMk/>
            <pc:sldMk cId="158217537" sldId="284"/>
            <ac:spMk id="2" creationId="{00000000-0000-0000-0000-000000000000}"/>
          </ac:spMkLst>
        </pc:spChg>
        <pc:spChg chg="mod">
          <ac:chgData name="Kyle Foster" userId="90b6fa63-0c55-4218-a12d-99ab63ed509a" providerId="ADAL" clId="{8357F382-868E-444F-A2F1-43BBBD56ACBE}" dt="2017-11-16T19:40:56.835" v="6872" actId="255"/>
          <ac:spMkLst>
            <pc:docMk/>
            <pc:sldMk cId="158217537" sldId="284"/>
            <ac:spMk id="3" creationId="{00000000-0000-0000-0000-000000000000}"/>
          </ac:spMkLst>
        </pc:spChg>
      </pc:sldChg>
      <pc:sldChg chg="add del">
        <pc:chgData name="Kyle Foster" userId="90b6fa63-0c55-4218-a12d-99ab63ed509a" providerId="ADAL" clId="{8357F382-868E-444F-A2F1-43BBBD56ACBE}" dt="2017-11-16T19:38:18.359" v="6836" actId="2696"/>
        <pc:sldMkLst>
          <pc:docMk/>
          <pc:sldMk cId="880614823" sldId="285"/>
        </pc:sldMkLst>
      </pc:sldChg>
      <pc:sldChg chg="modSp add del">
        <pc:chgData name="Kyle Foster" userId="90b6fa63-0c55-4218-a12d-99ab63ed509a" providerId="ADAL" clId="{8357F382-868E-444F-A2F1-43BBBD56ACBE}" dt="2017-11-16T19:05:28.760" v="3639" actId="2696"/>
        <pc:sldMkLst>
          <pc:docMk/>
          <pc:sldMk cId="2979187098" sldId="286"/>
        </pc:sldMkLst>
        <pc:spChg chg="mod">
          <ac:chgData name="Kyle Foster" userId="90b6fa63-0c55-4218-a12d-99ab63ed509a" providerId="ADAL" clId="{8357F382-868E-444F-A2F1-43BBBD56ACBE}" dt="2017-11-16T18:42:54.575" v="3601"/>
          <ac:spMkLst>
            <pc:docMk/>
            <pc:sldMk cId="2979187098" sldId="286"/>
            <ac:spMk id="2" creationId="{00000000-0000-0000-0000-000000000000}"/>
          </ac:spMkLst>
        </pc:spChg>
        <pc:spChg chg="mod">
          <ac:chgData name="Kyle Foster" userId="90b6fa63-0c55-4218-a12d-99ab63ed509a" providerId="ADAL" clId="{8357F382-868E-444F-A2F1-43BBBD56ACBE}" dt="2017-11-16T18:43:20.275" v="3635" actId="20577"/>
          <ac:spMkLst>
            <pc:docMk/>
            <pc:sldMk cId="2979187098" sldId="286"/>
            <ac:spMk id="3" creationId="{00000000-0000-0000-0000-000000000000}"/>
          </ac:spMkLst>
        </pc:spChg>
      </pc:sldChg>
      <pc:sldChg chg="modSp add">
        <pc:chgData name="Kyle Foster" userId="90b6fa63-0c55-4218-a12d-99ab63ed509a" providerId="ADAL" clId="{8357F382-868E-444F-A2F1-43BBBD56ACBE}" dt="2017-11-16T19:19:43.730" v="5167" actId="27636"/>
        <pc:sldMkLst>
          <pc:docMk/>
          <pc:sldMk cId="4121778688" sldId="286"/>
        </pc:sldMkLst>
        <pc:spChg chg="mod">
          <ac:chgData name="Kyle Foster" userId="90b6fa63-0c55-4218-a12d-99ab63ed509a" providerId="ADAL" clId="{8357F382-868E-444F-A2F1-43BBBD56ACBE}" dt="2017-11-16T19:16:39.126" v="4790" actId="6549"/>
          <ac:spMkLst>
            <pc:docMk/>
            <pc:sldMk cId="4121778688" sldId="286"/>
            <ac:spMk id="2" creationId="{00000000-0000-0000-0000-000000000000}"/>
          </ac:spMkLst>
        </pc:spChg>
        <pc:spChg chg="mod">
          <ac:chgData name="Kyle Foster" userId="90b6fa63-0c55-4218-a12d-99ab63ed509a" providerId="ADAL" clId="{8357F382-868E-444F-A2F1-43BBBD56ACBE}" dt="2017-11-16T19:19:43.730" v="5167" actId="27636"/>
          <ac:spMkLst>
            <pc:docMk/>
            <pc:sldMk cId="4121778688" sldId="286"/>
            <ac:spMk id="3" creationId="{00000000-0000-0000-0000-000000000000}"/>
          </ac:spMkLst>
        </pc:spChg>
      </pc:sldChg>
      <pc:sldChg chg="modSp add ord">
        <pc:chgData name="Kyle Foster" userId="90b6fa63-0c55-4218-a12d-99ab63ed509a" providerId="ADAL" clId="{8357F382-868E-444F-A2F1-43BBBD56ACBE}" dt="2017-11-16T19:29:44.938" v="5807" actId="20577"/>
        <pc:sldMkLst>
          <pc:docMk/>
          <pc:sldMk cId="516898983" sldId="287"/>
        </pc:sldMkLst>
        <pc:spChg chg="mod">
          <ac:chgData name="Kyle Foster" userId="90b6fa63-0c55-4218-a12d-99ab63ed509a" providerId="ADAL" clId="{8357F382-868E-444F-A2F1-43BBBD56ACBE}" dt="2017-11-16T19:20:40.580" v="5278" actId="20577"/>
          <ac:spMkLst>
            <pc:docMk/>
            <pc:sldMk cId="516898983" sldId="287"/>
            <ac:spMk id="2" creationId="{00000000-0000-0000-0000-000000000000}"/>
          </ac:spMkLst>
        </pc:spChg>
        <pc:spChg chg="mod">
          <ac:chgData name="Kyle Foster" userId="90b6fa63-0c55-4218-a12d-99ab63ed509a" providerId="ADAL" clId="{8357F382-868E-444F-A2F1-43BBBD56ACBE}" dt="2017-11-16T19:29:44.938" v="5807" actId="20577"/>
          <ac:spMkLst>
            <pc:docMk/>
            <pc:sldMk cId="516898983" sldId="287"/>
            <ac:spMk id="3" creationId="{00000000-0000-0000-0000-000000000000}"/>
          </ac:spMkLst>
        </pc:spChg>
      </pc:sldChg>
      <pc:sldChg chg="modSp add">
        <pc:chgData name="Kyle Foster" userId="90b6fa63-0c55-4218-a12d-99ab63ed509a" providerId="ADAL" clId="{8357F382-868E-444F-A2F1-43BBBD56ACBE}" dt="2017-11-16T19:44:28.272" v="7312" actId="14100"/>
        <pc:sldMkLst>
          <pc:docMk/>
          <pc:sldMk cId="3984492506" sldId="288"/>
        </pc:sldMkLst>
        <pc:spChg chg="mod">
          <ac:chgData name="Kyle Foster" userId="90b6fa63-0c55-4218-a12d-99ab63ed509a" providerId="ADAL" clId="{8357F382-868E-444F-A2F1-43BBBD56ACBE}" dt="2017-11-16T19:44:28.272" v="7312" actId="14100"/>
          <ac:spMkLst>
            <pc:docMk/>
            <pc:sldMk cId="3984492506" sldId="288"/>
            <ac:spMk id="2" creationId="{00000000-0000-0000-0000-000000000000}"/>
          </ac:spMkLst>
        </pc:spChg>
        <pc:spChg chg="mod">
          <ac:chgData name="Kyle Foster" userId="90b6fa63-0c55-4218-a12d-99ab63ed509a" providerId="ADAL" clId="{8357F382-868E-444F-A2F1-43BBBD56ACBE}" dt="2017-11-16T19:41:20.698" v="6886" actId="5793"/>
          <ac:spMkLst>
            <pc:docMk/>
            <pc:sldMk cId="3984492506" sldId="288"/>
            <ac:spMk id="3" creationId="{00000000-0000-0000-0000-000000000000}"/>
          </ac:spMkLst>
        </pc:spChg>
      </pc:sldChg>
      <pc:sldChg chg="add del">
        <pc:chgData name="Kyle Foster" userId="90b6fa63-0c55-4218-a12d-99ab63ed509a" providerId="ADAL" clId="{8357F382-868E-444F-A2F1-43BBBD56ACBE}" dt="2017-11-16T19:38:42.585" v="6840" actId="2696"/>
        <pc:sldMkLst>
          <pc:docMk/>
          <pc:sldMk cId="1197606673" sldId="289"/>
        </pc:sldMkLst>
      </pc:sldChg>
      <pc:sldChg chg="modSp add">
        <pc:chgData name="Kyle Foster" userId="90b6fa63-0c55-4218-a12d-99ab63ed509a" providerId="ADAL" clId="{8357F382-868E-444F-A2F1-43BBBD56ACBE}" dt="2017-11-16T19:44:12.810" v="7309" actId="20577"/>
        <pc:sldMkLst>
          <pc:docMk/>
          <pc:sldMk cId="3136867999" sldId="289"/>
        </pc:sldMkLst>
        <pc:spChg chg="mod">
          <ac:chgData name="Kyle Foster" userId="90b6fa63-0c55-4218-a12d-99ab63ed509a" providerId="ADAL" clId="{8357F382-868E-444F-A2F1-43BBBD56ACBE}" dt="2017-11-16T19:41:43.961" v="6922" actId="20577"/>
          <ac:spMkLst>
            <pc:docMk/>
            <pc:sldMk cId="3136867999" sldId="289"/>
            <ac:spMk id="2" creationId="{00000000-0000-0000-0000-000000000000}"/>
          </ac:spMkLst>
        </pc:spChg>
        <pc:spChg chg="mod">
          <ac:chgData name="Kyle Foster" userId="90b6fa63-0c55-4218-a12d-99ab63ed509a" providerId="ADAL" clId="{8357F382-868E-444F-A2F1-43BBBD56ACBE}" dt="2017-11-16T19:44:12.810" v="7309" actId="20577"/>
          <ac:spMkLst>
            <pc:docMk/>
            <pc:sldMk cId="3136867999" sldId="289"/>
            <ac:spMk id="3" creationId="{00000000-0000-0000-0000-000000000000}"/>
          </ac:spMkLst>
        </pc:spChg>
      </pc:sldChg>
      <pc:sldChg chg="modSp add">
        <pc:chgData name="Kyle Foster" userId="90b6fa63-0c55-4218-a12d-99ab63ed509a" providerId="ADAL" clId="{8357F382-868E-444F-A2F1-43BBBD56ACBE}" dt="2017-11-16T19:48:11.625" v="7922" actId="20577"/>
        <pc:sldMkLst>
          <pc:docMk/>
          <pc:sldMk cId="1562558648" sldId="290"/>
        </pc:sldMkLst>
        <pc:spChg chg="mod">
          <ac:chgData name="Kyle Foster" userId="90b6fa63-0c55-4218-a12d-99ab63ed509a" providerId="ADAL" clId="{8357F382-868E-444F-A2F1-43BBBD56ACBE}" dt="2017-11-16T19:45:01.284" v="7318" actId="27636"/>
          <ac:spMkLst>
            <pc:docMk/>
            <pc:sldMk cId="1562558648" sldId="290"/>
            <ac:spMk id="2" creationId="{00000000-0000-0000-0000-000000000000}"/>
          </ac:spMkLst>
        </pc:spChg>
        <pc:spChg chg="mod">
          <ac:chgData name="Kyle Foster" userId="90b6fa63-0c55-4218-a12d-99ab63ed509a" providerId="ADAL" clId="{8357F382-868E-444F-A2F1-43BBBD56ACBE}" dt="2017-11-16T19:48:11.625" v="7922" actId="20577"/>
          <ac:spMkLst>
            <pc:docMk/>
            <pc:sldMk cId="1562558648" sldId="290"/>
            <ac:spMk id="3" creationId="{00000000-0000-0000-0000-000000000000}"/>
          </ac:spMkLst>
        </pc:spChg>
      </pc:sldChg>
      <pc:sldChg chg="modSp add">
        <pc:chgData name="Kyle Foster" userId="90b6fa63-0c55-4218-a12d-99ab63ed509a" providerId="ADAL" clId="{8357F382-868E-444F-A2F1-43BBBD56ACBE}" dt="2017-11-16T19:49:58.402" v="8315" actId="20577"/>
        <pc:sldMkLst>
          <pc:docMk/>
          <pc:sldMk cId="3148540591" sldId="291"/>
        </pc:sldMkLst>
        <pc:spChg chg="mod">
          <ac:chgData name="Kyle Foster" userId="90b6fa63-0c55-4218-a12d-99ab63ed509a" providerId="ADAL" clId="{8357F382-868E-444F-A2F1-43BBBD56ACBE}" dt="2017-11-16T19:48:27.865" v="7956" actId="20577"/>
          <ac:spMkLst>
            <pc:docMk/>
            <pc:sldMk cId="3148540591" sldId="291"/>
            <ac:spMk id="2" creationId="{00000000-0000-0000-0000-000000000000}"/>
          </ac:spMkLst>
        </pc:spChg>
        <pc:spChg chg="mod">
          <ac:chgData name="Kyle Foster" userId="90b6fa63-0c55-4218-a12d-99ab63ed509a" providerId="ADAL" clId="{8357F382-868E-444F-A2F1-43BBBD56ACBE}" dt="2017-11-16T19:49:58.402" v="8315" actId="20577"/>
          <ac:spMkLst>
            <pc:docMk/>
            <pc:sldMk cId="3148540591" sldId="29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hing&#10;&#10;Description generated with high confidence"/>
          <p:cNvPicPr>
            <a:picLocks noChangeAspect="1"/>
          </p:cNvPicPr>
          <p:nvPr/>
        </p:nvPicPr>
        <p:blipFill>
          <a:blip r:embed="rId2"/>
          <a:stretch>
            <a:fillRect/>
          </a:stretch>
        </p:blipFill>
        <p:spPr>
          <a:xfrm>
            <a:off x="2589213" y="598387"/>
            <a:ext cx="5620332" cy="3854971"/>
          </a:xfrm>
          <a:prstGeom prst="rect">
            <a:avLst/>
          </a:prstGeom>
        </p:spPr>
      </p:pic>
      <p:sp>
        <p:nvSpPr>
          <p:cNvPr id="3" name="Subtitle 2"/>
          <p:cNvSpPr>
            <a:spLocks noGrp="1"/>
          </p:cNvSpPr>
          <p:nvPr>
            <p:ph type="subTitle" idx="1"/>
          </p:nvPr>
        </p:nvSpPr>
        <p:spPr>
          <a:xfrm>
            <a:off x="2589213" y="5598647"/>
            <a:ext cx="8915399" cy="522754"/>
          </a:xfrm>
        </p:spPr>
        <p:txBody>
          <a:bodyPr vert="horz" lIns="91440" tIns="45720" rIns="91440" bIns="45720" rtlCol="0" anchor="t">
            <a:normAutofit/>
          </a:bodyPr>
          <a:lstStyle/>
          <a:p>
            <a:r>
              <a:rPr lang="en-US" b="1"/>
              <a:t>WIOA Collaboration Webinar</a:t>
            </a:r>
          </a:p>
        </p:txBody>
      </p:sp>
      <p:sp>
        <p:nvSpPr>
          <p:cNvPr id="5" name="Subtitle 2"/>
          <p:cNvSpPr txBox="1">
            <a:spLocks/>
          </p:cNvSpPr>
          <p:nvPr/>
        </p:nvSpPr>
        <p:spPr>
          <a:xfrm>
            <a:off x="2589213" y="4775200"/>
            <a:ext cx="8915399" cy="823448"/>
          </a:xfrm>
          <a:prstGeom prst="rect">
            <a:avLst/>
          </a:prstGeom>
        </p:spPr>
        <p:txBody>
          <a:bodyPr vert="horz" lIns="91440" tIns="45720" rIns="91440" bIns="45720" rtlCol="0" anchor="b">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nSpc>
                <a:spcPct val="80000"/>
              </a:lnSpc>
              <a:spcBef>
                <a:spcPct val="0"/>
              </a:spcBef>
            </a:pPr>
            <a:r>
              <a:rPr lang="en-US" sz="2800" b="1" dirty="0">
                <a:solidFill>
                  <a:schemeClr val="tx1">
                    <a:lumMod val="85000"/>
                    <a:lumOff val="15000"/>
                  </a:schemeClr>
                </a:solidFill>
                <a:latin typeface="+mj-lt"/>
                <a:ea typeface="+mj-ea"/>
                <a:cs typeface="+mj-cs"/>
              </a:rPr>
              <a:t>Welcomes to Today’s</a:t>
            </a:r>
          </a:p>
          <a:p>
            <a:pPr>
              <a:lnSpc>
                <a:spcPct val="80000"/>
              </a:lnSpc>
              <a:spcBef>
                <a:spcPct val="0"/>
              </a:spcBef>
            </a:pPr>
            <a:r>
              <a:rPr lang="en-US" sz="2800" b="1" dirty="0">
                <a:solidFill>
                  <a:schemeClr val="tx1">
                    <a:lumMod val="85000"/>
                    <a:lumOff val="15000"/>
                  </a:schemeClr>
                </a:solidFill>
                <a:latin typeface="+mj-lt"/>
                <a:ea typeface="+mj-ea"/>
                <a:cs typeface="+mj-cs"/>
              </a:rPr>
              <a:t>Agency View-Point NFJP Users Forum</a:t>
            </a:r>
          </a:p>
        </p:txBody>
      </p:sp>
    </p:spTree>
    <p:extLst>
      <p:ext uri="{BB962C8B-B14F-4D97-AF65-F5344CB8AC3E}">
        <p14:creationId xmlns:p14="http://schemas.microsoft.com/office/powerpoint/2010/main" val="876688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r>
              <a:rPr lang="en-US" b="1" dirty="0">
                <a:solidFill>
                  <a:schemeClr val="bg1"/>
                </a:solidFill>
              </a:rPr>
              <a:t>Progress towards submitting the reports due for 1</a:t>
            </a:r>
            <a:r>
              <a:rPr lang="en-US" b="1" baseline="30000" dirty="0">
                <a:solidFill>
                  <a:schemeClr val="bg1"/>
                </a:solidFill>
              </a:rPr>
              <a:t>st</a:t>
            </a:r>
            <a:r>
              <a:rPr lang="en-US" b="1" dirty="0">
                <a:solidFill>
                  <a:schemeClr val="bg1"/>
                </a:solidFill>
              </a:rPr>
              <a:t> quarter, PY 2017.</a:t>
            </a:r>
          </a:p>
        </p:txBody>
      </p:sp>
      <p:sp>
        <p:nvSpPr>
          <p:cNvPr id="3" name="Content Placeholder 2"/>
          <p:cNvSpPr>
            <a:spLocks noGrp="1"/>
          </p:cNvSpPr>
          <p:nvPr>
            <p:ph idx="1"/>
          </p:nvPr>
        </p:nvSpPr>
        <p:spPr>
          <a:xfrm>
            <a:off x="697584" y="2441542"/>
            <a:ext cx="10529216" cy="3035431"/>
          </a:xfrm>
        </p:spPr>
        <p:txBody>
          <a:bodyPr>
            <a:normAutofit fontScale="62500" lnSpcReduction="20000"/>
          </a:bodyPr>
          <a:lstStyle/>
          <a:p>
            <a:r>
              <a:rPr lang="en-US" sz="3700" b="1" dirty="0"/>
              <a:t>We have successfully tested a large test file with the WIPS system.</a:t>
            </a:r>
          </a:p>
          <a:p>
            <a:r>
              <a:rPr lang="en-US" sz="3700" b="1" dirty="0"/>
              <a:t>I then sent the file to Andrew, and it has further logical checks/errors.</a:t>
            </a:r>
          </a:p>
          <a:p>
            <a:r>
              <a:rPr lang="en-US" sz="3700" b="1" dirty="0"/>
              <a:t>This is difficult because;</a:t>
            </a:r>
          </a:p>
          <a:p>
            <a:pPr lvl="1"/>
            <a:r>
              <a:rPr lang="en-US" sz="3500" b="1" dirty="0"/>
              <a:t>If we change it for Andrew, then the WIPS may reject it.</a:t>
            </a:r>
          </a:p>
          <a:p>
            <a:pPr lvl="1"/>
            <a:r>
              <a:rPr lang="en-US" sz="3500" b="1" dirty="0"/>
              <a:t>We now have to be in compliance with 2 separate systems.</a:t>
            </a:r>
          </a:p>
          <a:p>
            <a:r>
              <a:rPr lang="en-US" sz="3700" b="1" dirty="0"/>
              <a:t>I have a call with Andrew this afternoon to work on solving these.  Either in AVP, or in SPR’s system if applicable.</a:t>
            </a:r>
          </a:p>
          <a:p>
            <a:endParaRPr lang="en-US" sz="3700" b="1" dirty="0"/>
          </a:p>
          <a:p>
            <a:pPr lvl="1"/>
            <a:endParaRPr lang="en-US" sz="3500" b="1" dirty="0"/>
          </a:p>
          <a:p>
            <a:pPr lvl="1"/>
            <a:endParaRPr lang="en-US" sz="3700" b="1" dirty="0"/>
          </a:p>
          <a:p>
            <a:endParaRPr lang="en-US" b="1" dirty="0"/>
          </a:p>
        </p:txBody>
      </p:sp>
    </p:spTree>
    <p:extLst>
      <p:ext uri="{BB962C8B-B14F-4D97-AF65-F5344CB8AC3E}">
        <p14:creationId xmlns:p14="http://schemas.microsoft.com/office/powerpoint/2010/main" val="1562558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r>
              <a:rPr lang="en-US" b="1" dirty="0">
                <a:solidFill>
                  <a:schemeClr val="bg1"/>
                </a:solidFill>
              </a:rPr>
              <a:t>Suggested Logical Checks from SPR</a:t>
            </a:r>
          </a:p>
        </p:txBody>
      </p:sp>
      <p:sp>
        <p:nvSpPr>
          <p:cNvPr id="3" name="Content Placeholder 2"/>
          <p:cNvSpPr>
            <a:spLocks noGrp="1"/>
          </p:cNvSpPr>
          <p:nvPr>
            <p:ph idx="1"/>
          </p:nvPr>
        </p:nvSpPr>
        <p:spPr>
          <a:xfrm>
            <a:off x="697584" y="2441542"/>
            <a:ext cx="10529216" cy="3035431"/>
          </a:xfrm>
        </p:spPr>
        <p:txBody>
          <a:bodyPr>
            <a:normAutofit fontScale="62500" lnSpcReduction="20000"/>
          </a:bodyPr>
          <a:lstStyle/>
          <a:p>
            <a:r>
              <a:rPr lang="en-US" sz="3700" b="1" dirty="0"/>
              <a:t>When you submit to SPR, you will receive;</a:t>
            </a:r>
          </a:p>
          <a:p>
            <a:pPr lvl="1"/>
            <a:r>
              <a:rPr lang="en-US" sz="3500" b="1" dirty="0"/>
              <a:t>A Error List Report</a:t>
            </a:r>
          </a:p>
          <a:p>
            <a:pPr lvl="1"/>
            <a:r>
              <a:rPr lang="en-US" sz="3500" b="1" dirty="0"/>
              <a:t>A Suggested Error List Report</a:t>
            </a:r>
          </a:p>
          <a:p>
            <a:r>
              <a:rPr lang="en-US" sz="3700" b="1" dirty="0"/>
              <a:t>The “Suggested” error list has not been implemented in the PIRL, so you should ignore these until they are accepted and implemented in the PIRL.  </a:t>
            </a:r>
          </a:p>
          <a:p>
            <a:r>
              <a:rPr lang="en-US" sz="3700" b="1" dirty="0"/>
              <a:t>If we implement them;</a:t>
            </a:r>
          </a:p>
          <a:p>
            <a:pPr lvl="1"/>
            <a:r>
              <a:rPr lang="en-US" sz="3500" b="1" dirty="0"/>
              <a:t>The WIPS may reject </a:t>
            </a:r>
            <a:r>
              <a:rPr lang="en-US" sz="3500" b="1"/>
              <a:t>the change</a:t>
            </a:r>
            <a:endParaRPr lang="en-US" sz="3500" b="1" dirty="0"/>
          </a:p>
          <a:p>
            <a:pPr lvl="1"/>
            <a:endParaRPr lang="en-US" sz="3500" b="1" dirty="0"/>
          </a:p>
          <a:p>
            <a:pPr lvl="1"/>
            <a:endParaRPr lang="en-US" sz="3700" b="1" dirty="0"/>
          </a:p>
          <a:p>
            <a:endParaRPr lang="en-US" b="1" dirty="0"/>
          </a:p>
        </p:txBody>
      </p:sp>
    </p:spTree>
    <p:extLst>
      <p:ext uri="{BB962C8B-B14F-4D97-AF65-F5344CB8AC3E}">
        <p14:creationId xmlns:p14="http://schemas.microsoft.com/office/powerpoint/2010/main" val="314854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r>
              <a:rPr lang="en-US" dirty="0">
                <a:solidFill>
                  <a:schemeClr val="bg1"/>
                </a:solidFill>
              </a:rPr>
              <a:t>Thank You!</a:t>
            </a:r>
          </a:p>
        </p:txBody>
      </p:sp>
      <p:sp>
        <p:nvSpPr>
          <p:cNvPr id="3" name="Content Placeholder 2"/>
          <p:cNvSpPr>
            <a:spLocks noGrp="1"/>
          </p:cNvSpPr>
          <p:nvPr>
            <p:ph idx="1"/>
          </p:nvPr>
        </p:nvSpPr>
        <p:spPr>
          <a:xfrm>
            <a:off x="1843391" y="2623930"/>
            <a:ext cx="9383409" cy="3287292"/>
          </a:xfrm>
        </p:spPr>
        <p:txBody>
          <a:bodyPr>
            <a:normAutofit/>
          </a:bodyPr>
          <a:lstStyle/>
          <a:p>
            <a:r>
              <a:rPr lang="en-US" b="1" dirty="0"/>
              <a:t>At FosTech We;</a:t>
            </a:r>
          </a:p>
          <a:p>
            <a:pPr lvl="1"/>
            <a:r>
              <a:rPr lang="en-US" b="1" dirty="0"/>
              <a:t>Thank everyone for the faith you have placed in us.</a:t>
            </a:r>
          </a:p>
          <a:p>
            <a:pPr lvl="1"/>
            <a:r>
              <a:rPr lang="en-US" b="1" dirty="0"/>
              <a:t>Strive to continue to enhance AVP to implement all of WIOA</a:t>
            </a:r>
          </a:p>
          <a:p>
            <a:pPr lvl="1"/>
            <a:r>
              <a:rPr lang="en-US" b="1" dirty="0"/>
              <a:t>Appreciate all of the input we are getting from these webinars</a:t>
            </a:r>
          </a:p>
          <a:p>
            <a:pPr lvl="1"/>
            <a:endParaRPr lang="en-US" b="1" dirty="0"/>
          </a:p>
          <a:p>
            <a:pPr marL="457200" lvl="1" indent="0">
              <a:buNone/>
            </a:pPr>
            <a:endParaRPr lang="en-US" b="1" dirty="0"/>
          </a:p>
        </p:txBody>
      </p:sp>
    </p:spTree>
    <p:extLst>
      <p:ext uri="{BB962C8B-B14F-4D97-AF65-F5344CB8AC3E}">
        <p14:creationId xmlns:p14="http://schemas.microsoft.com/office/powerpoint/2010/main" val="155660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dirty="0">
                <a:solidFill>
                  <a:schemeClr val="bg1"/>
                </a:solidFill>
              </a:rPr>
              <a:t>Today’s Topics</a:t>
            </a:r>
          </a:p>
        </p:txBody>
      </p:sp>
      <p:sp>
        <p:nvSpPr>
          <p:cNvPr id="3" name="Content Placeholder 2"/>
          <p:cNvSpPr>
            <a:spLocks noGrp="1"/>
          </p:cNvSpPr>
          <p:nvPr>
            <p:ph idx="1"/>
          </p:nvPr>
        </p:nvSpPr>
        <p:spPr>
          <a:xfrm>
            <a:off x="1843392" y="2441542"/>
            <a:ext cx="9383408" cy="4345757"/>
          </a:xfrm>
        </p:spPr>
        <p:txBody>
          <a:bodyPr>
            <a:normAutofit/>
          </a:bodyPr>
          <a:lstStyle/>
          <a:p>
            <a:r>
              <a:rPr lang="en-US" sz="1400" b="1" dirty="0">
                <a:solidFill>
                  <a:schemeClr val="tx1"/>
                </a:solidFill>
              </a:rPr>
              <a:t>Who is a Participant and who is a Reportable Individual</a:t>
            </a:r>
          </a:p>
          <a:p>
            <a:r>
              <a:rPr lang="en-US" sz="1400" b="1" dirty="0">
                <a:solidFill>
                  <a:schemeClr val="tx1"/>
                </a:solidFill>
              </a:rPr>
              <a:t>Determining the “Date of Participation” and how to configure AVP correctly</a:t>
            </a:r>
          </a:p>
          <a:p>
            <a:r>
              <a:rPr lang="en-US" sz="1400" b="1" dirty="0">
                <a:solidFill>
                  <a:schemeClr val="tx1"/>
                </a:solidFill>
              </a:rPr>
              <a:t>Determining the “Date of First Related Assistance Service” and how to configure AVP correctly</a:t>
            </a:r>
          </a:p>
          <a:p>
            <a:r>
              <a:rPr lang="en-US" sz="1400" b="1" dirty="0">
                <a:solidFill>
                  <a:schemeClr val="tx1"/>
                </a:solidFill>
              </a:rPr>
              <a:t>How to Calculate Section B.5(Reportable Individuals) in the QNR(WIOA Plan vs Actual) </a:t>
            </a:r>
          </a:p>
          <a:p>
            <a:r>
              <a:rPr lang="en-US" sz="1400" b="1" dirty="0">
                <a:solidFill>
                  <a:schemeClr val="tx1"/>
                </a:solidFill>
              </a:rPr>
              <a:t>Issues with a Plan created without knowing that RA-Onlys will never be participants and suggested methods of correcting the plan. </a:t>
            </a:r>
          </a:p>
          <a:p>
            <a:pPr marL="0" indent="0">
              <a:buNone/>
            </a:pPr>
            <a:r>
              <a:rPr lang="en-US" sz="1400" b="1" dirty="0">
                <a:solidFill>
                  <a:schemeClr val="tx1"/>
                </a:solidFill>
              </a:rPr>
              <a:t>	Korene Gonzalez, Community Council of Idaho</a:t>
            </a:r>
          </a:p>
          <a:p>
            <a:pPr lvl="0"/>
            <a:r>
              <a:rPr lang="en-US" sz="1400" b="1" dirty="0">
                <a:solidFill>
                  <a:schemeClr val="tx1"/>
                </a:solidFill>
              </a:rPr>
              <a:t>Export PIRL waits 6 months to report follow up data.</a:t>
            </a:r>
          </a:p>
          <a:p>
            <a:pPr lvl="0"/>
            <a:r>
              <a:rPr lang="en-US" sz="1400" b="1" dirty="0">
                <a:solidFill>
                  <a:schemeClr val="tx1"/>
                </a:solidFill>
              </a:rPr>
              <a:t>Export PIRL does not report Date of Program Entry (900) and Date of Program Exit(901) in PIRL Record</a:t>
            </a:r>
          </a:p>
          <a:p>
            <a:r>
              <a:rPr lang="en-US" sz="1400" b="1" dirty="0">
                <a:solidFill>
                  <a:schemeClr val="tx1"/>
                </a:solidFill>
              </a:rPr>
              <a:t>MSG – Element 1811 is used for the dividend for MSG performance calculations.</a:t>
            </a:r>
          </a:p>
          <a:p>
            <a:r>
              <a:rPr lang="en-US" sz="1400" b="1" dirty="0">
                <a:solidFill>
                  <a:schemeClr val="tx1"/>
                </a:solidFill>
              </a:rPr>
              <a:t>Progress towards submitting the reports due for 1</a:t>
            </a:r>
            <a:r>
              <a:rPr lang="en-US" sz="1400" b="1" baseline="30000" dirty="0">
                <a:solidFill>
                  <a:schemeClr val="tx1"/>
                </a:solidFill>
              </a:rPr>
              <a:t>st</a:t>
            </a:r>
            <a:r>
              <a:rPr lang="en-US" sz="1400" b="1" dirty="0">
                <a:solidFill>
                  <a:schemeClr val="tx1"/>
                </a:solidFill>
              </a:rPr>
              <a:t> quarter, PY 2017.</a:t>
            </a:r>
          </a:p>
        </p:txBody>
      </p:sp>
    </p:spTree>
    <p:extLst>
      <p:ext uri="{BB962C8B-B14F-4D97-AF65-F5344CB8AC3E}">
        <p14:creationId xmlns:p14="http://schemas.microsoft.com/office/powerpoint/2010/main" val="1745281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fontScale="90000"/>
          </a:bodyPr>
          <a:lstStyle/>
          <a:p>
            <a:r>
              <a:rPr lang="en-US" b="1" dirty="0">
                <a:solidFill>
                  <a:schemeClr val="bg1"/>
                </a:solidFill>
              </a:rPr>
              <a:t>Who is a Participant and who is a Reportable Individual</a:t>
            </a:r>
            <a:br>
              <a:rPr lang="en-US" b="1" dirty="0">
                <a:solidFill>
                  <a:schemeClr val="bg1"/>
                </a:solidFill>
              </a:rPr>
            </a:br>
            <a:br>
              <a:rPr lang="en-US" b="1" dirty="0"/>
            </a:br>
            <a:r>
              <a:rPr lang="en-US" b="1" dirty="0"/>
              <a:t>. </a:t>
            </a:r>
            <a:br>
              <a:rPr lang="en-US" b="1" dirty="0"/>
            </a:br>
            <a:endParaRPr lang="en-US" dirty="0">
              <a:solidFill>
                <a:schemeClr val="bg1"/>
              </a:solidFill>
            </a:endParaRPr>
          </a:p>
        </p:txBody>
      </p:sp>
      <p:sp>
        <p:nvSpPr>
          <p:cNvPr id="3" name="Content Placeholder 2"/>
          <p:cNvSpPr>
            <a:spLocks noGrp="1"/>
          </p:cNvSpPr>
          <p:nvPr>
            <p:ph idx="1"/>
          </p:nvPr>
        </p:nvSpPr>
        <p:spPr>
          <a:xfrm>
            <a:off x="1018095" y="2441542"/>
            <a:ext cx="10208705" cy="4345757"/>
          </a:xfrm>
        </p:spPr>
        <p:txBody>
          <a:bodyPr>
            <a:normAutofit fontScale="92500" lnSpcReduction="20000"/>
          </a:bodyPr>
          <a:lstStyle/>
          <a:p>
            <a:r>
              <a:rPr lang="en-US" b="1" dirty="0"/>
              <a:t>We probably will not have guidance, so we will need to determine today how to report in a manner that best shows what everyone’s program is doing in the field.  I believe my solution here does that.</a:t>
            </a:r>
          </a:p>
          <a:p>
            <a:r>
              <a:rPr lang="en-US" b="1" dirty="0"/>
              <a:t>I believe we need a way to refer to ALL clients.  </a:t>
            </a:r>
          </a:p>
          <a:p>
            <a:pPr lvl="1"/>
            <a:r>
              <a:rPr lang="en-US" b="1" dirty="0"/>
              <a:t>I have found no guidance for this, buy I propose we refer to clients as;</a:t>
            </a:r>
          </a:p>
          <a:p>
            <a:pPr lvl="1"/>
            <a:r>
              <a:rPr lang="en-US" b="1" dirty="0"/>
              <a:t>Enrollees  - All Eligible Clients</a:t>
            </a:r>
          </a:p>
          <a:p>
            <a:pPr lvl="2"/>
            <a:r>
              <a:rPr lang="en-US" b="1" dirty="0"/>
              <a:t>Participants – Enrollees that have received a qualifying service which I believe is now the Employment Plan (IEP)</a:t>
            </a:r>
          </a:p>
          <a:p>
            <a:pPr lvl="2"/>
            <a:r>
              <a:rPr lang="en-US" b="1" dirty="0"/>
              <a:t>Reportable Individuals – Enrollees that have not received a qualifying service (IEP), but have an emergency assistance voucher.</a:t>
            </a:r>
          </a:p>
          <a:p>
            <a:r>
              <a:rPr lang="en-US" b="1" dirty="0"/>
              <a:t>If an Enrollee never receives an IEP or an Emergency Assistance Voucher, they will never be;</a:t>
            </a:r>
          </a:p>
          <a:p>
            <a:pPr lvl="1"/>
            <a:r>
              <a:rPr lang="en-US" b="1" dirty="0"/>
              <a:t>A Participant</a:t>
            </a:r>
          </a:p>
          <a:p>
            <a:pPr marL="457200" lvl="1" indent="0">
              <a:buNone/>
            </a:pPr>
            <a:r>
              <a:rPr lang="en-US" b="1" dirty="0"/>
              <a:t>OR</a:t>
            </a:r>
          </a:p>
          <a:p>
            <a:pPr lvl="1"/>
            <a:r>
              <a:rPr lang="en-US" b="1" dirty="0"/>
              <a:t>A Reportable Individual</a:t>
            </a:r>
          </a:p>
          <a:p>
            <a:pPr lvl="1"/>
            <a:r>
              <a:rPr lang="en-US" b="1" dirty="0"/>
              <a:t>Therefore the a + b will not always equal c. </a:t>
            </a:r>
          </a:p>
          <a:p>
            <a:pPr marL="0" indent="0">
              <a:buNone/>
            </a:pPr>
            <a:endParaRPr lang="en-US" dirty="0"/>
          </a:p>
        </p:txBody>
      </p:sp>
    </p:spTree>
    <p:extLst>
      <p:ext uri="{BB962C8B-B14F-4D97-AF65-F5344CB8AC3E}">
        <p14:creationId xmlns:p14="http://schemas.microsoft.com/office/powerpoint/2010/main" val="412177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584338" y="72109"/>
            <a:ext cx="9383408" cy="2162476"/>
          </a:xfrm>
        </p:spPr>
        <p:txBody>
          <a:bodyPr>
            <a:normAutofit fontScale="90000"/>
          </a:bodyPr>
          <a:lstStyle/>
          <a:p>
            <a:br>
              <a:rPr lang="en-US" dirty="0">
                <a:solidFill>
                  <a:schemeClr val="bg1"/>
                </a:solidFill>
              </a:rPr>
            </a:br>
            <a:r>
              <a:rPr lang="en-US" dirty="0">
                <a:solidFill>
                  <a:schemeClr val="bg1"/>
                </a:solidFill>
              </a:rPr>
              <a:t>Determining the</a:t>
            </a:r>
            <a:br>
              <a:rPr lang="en-US" dirty="0">
                <a:solidFill>
                  <a:schemeClr val="bg1"/>
                </a:solidFill>
              </a:rPr>
            </a:br>
            <a:r>
              <a:rPr lang="en-US" dirty="0">
                <a:solidFill>
                  <a:schemeClr val="bg1"/>
                </a:solidFill>
              </a:rPr>
              <a:t>“Date of Participation”</a:t>
            </a:r>
            <a:br>
              <a:rPr lang="en-US" dirty="0">
                <a:solidFill>
                  <a:schemeClr val="bg1"/>
                </a:solidFill>
              </a:rPr>
            </a:br>
            <a:r>
              <a:rPr lang="en-US" dirty="0">
                <a:solidFill>
                  <a:schemeClr val="bg1"/>
                </a:solidFill>
              </a:rPr>
              <a:t>&amp; Configuring AVP</a:t>
            </a:r>
          </a:p>
        </p:txBody>
      </p:sp>
      <p:sp>
        <p:nvSpPr>
          <p:cNvPr id="3" name="Content Placeholder 2"/>
          <p:cNvSpPr>
            <a:spLocks noGrp="1"/>
          </p:cNvSpPr>
          <p:nvPr>
            <p:ph idx="1"/>
          </p:nvPr>
        </p:nvSpPr>
        <p:spPr>
          <a:xfrm>
            <a:off x="18427" y="2306695"/>
            <a:ext cx="5066929" cy="4623414"/>
          </a:xfrm>
        </p:spPr>
        <p:txBody>
          <a:bodyPr>
            <a:normAutofit fontScale="62500" lnSpcReduction="20000"/>
          </a:bodyPr>
          <a:lstStyle/>
          <a:p>
            <a:r>
              <a:rPr lang="en-US" sz="2100" b="1" dirty="0"/>
              <a:t>Date of Participation</a:t>
            </a:r>
          </a:p>
          <a:p>
            <a:pPr lvl="1"/>
            <a:r>
              <a:rPr lang="en-US" sz="2100" b="1" dirty="0"/>
              <a:t>Under WIA, the first date after enrollment, other than the case note, set the date of participation.  This was the same until November the 1</a:t>
            </a:r>
            <a:r>
              <a:rPr lang="en-US" sz="2100" b="1" baseline="30000" dirty="0"/>
              <a:t>st</a:t>
            </a:r>
            <a:r>
              <a:rPr lang="en-US" sz="2100" b="1" dirty="0"/>
              <a:t>.</a:t>
            </a:r>
          </a:p>
          <a:p>
            <a:pPr lvl="1"/>
            <a:r>
              <a:rPr lang="en-US" sz="2100" b="1" dirty="0"/>
              <a:t>According to Laura Ibanez, it is now the IEP(Employment Plan).  </a:t>
            </a:r>
          </a:p>
          <a:p>
            <a:pPr lvl="2"/>
            <a:r>
              <a:rPr lang="en-US" sz="2100" b="1" dirty="0"/>
              <a:t>For Direct Placements, you can do an “Employment Plan” then place in employment.</a:t>
            </a:r>
          </a:p>
          <a:p>
            <a:pPr lvl="2"/>
            <a:r>
              <a:rPr lang="en-US" sz="2100" b="1" dirty="0"/>
              <a:t>This will make the enrollee a “Participant”</a:t>
            </a:r>
          </a:p>
          <a:p>
            <a:pPr lvl="1"/>
            <a:r>
              <a:rPr lang="en-US" sz="2100" b="1" dirty="0"/>
              <a:t>AVP Calculates the Date of Participation by using the first Service Date where the service type has “Reports Date of Participation” checked on the service type info screen.  </a:t>
            </a:r>
          </a:p>
          <a:p>
            <a:pPr marL="457200" lvl="1" indent="0">
              <a:buNone/>
            </a:pPr>
            <a:r>
              <a:rPr lang="en-US" sz="2100" b="1" dirty="0"/>
              <a:t>OR</a:t>
            </a:r>
          </a:p>
          <a:p>
            <a:pPr lvl="1"/>
            <a:r>
              <a:rPr lang="en-US" sz="2100" b="1" dirty="0"/>
              <a:t>The first Voucher Date that has “Vouchers are for Training” checked on it’s voucher category</a:t>
            </a:r>
          </a:p>
          <a:p>
            <a:endParaRPr lang="en-US" b="1" dirty="0"/>
          </a:p>
        </p:txBody>
      </p:sp>
      <p:pic>
        <p:nvPicPr>
          <p:cNvPr id="6" name="Picture 5">
            <a:extLst>
              <a:ext uri="{FF2B5EF4-FFF2-40B4-BE49-F238E27FC236}">
                <a16:creationId xmlns:a16="http://schemas.microsoft.com/office/drawing/2014/main" id="{00E10240-F9AA-42AB-856B-FE6CA4894274}"/>
              </a:ext>
            </a:extLst>
          </p:cNvPr>
          <p:cNvPicPr>
            <a:picLocks noChangeAspect="1"/>
          </p:cNvPicPr>
          <p:nvPr/>
        </p:nvPicPr>
        <p:blipFill>
          <a:blip r:embed="rId2"/>
          <a:stretch>
            <a:fillRect/>
          </a:stretch>
        </p:blipFill>
        <p:spPr>
          <a:xfrm>
            <a:off x="5085358" y="3020745"/>
            <a:ext cx="7106642" cy="4763165"/>
          </a:xfrm>
          <a:prstGeom prst="rect">
            <a:avLst/>
          </a:prstGeom>
        </p:spPr>
      </p:pic>
      <p:pic>
        <p:nvPicPr>
          <p:cNvPr id="9" name="Picture 8">
            <a:extLst>
              <a:ext uri="{FF2B5EF4-FFF2-40B4-BE49-F238E27FC236}">
                <a16:creationId xmlns:a16="http://schemas.microsoft.com/office/drawing/2014/main" id="{9716CE15-1286-46EB-BEEC-C5B3AE8A9487}"/>
              </a:ext>
            </a:extLst>
          </p:cNvPr>
          <p:cNvPicPr>
            <a:picLocks noChangeAspect="1"/>
          </p:cNvPicPr>
          <p:nvPr/>
        </p:nvPicPr>
        <p:blipFill>
          <a:blip r:embed="rId3"/>
          <a:stretch>
            <a:fillRect/>
          </a:stretch>
        </p:blipFill>
        <p:spPr>
          <a:xfrm>
            <a:off x="6419897" y="607173"/>
            <a:ext cx="5668166" cy="2162477"/>
          </a:xfrm>
          <a:prstGeom prst="rect">
            <a:avLst/>
          </a:prstGeom>
        </p:spPr>
      </p:pic>
    </p:spTree>
    <p:extLst>
      <p:ext uri="{BB962C8B-B14F-4D97-AF65-F5344CB8AC3E}">
        <p14:creationId xmlns:p14="http://schemas.microsoft.com/office/powerpoint/2010/main" val="85522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fontScale="90000"/>
          </a:bodyPr>
          <a:lstStyle/>
          <a:p>
            <a:r>
              <a:rPr lang="en-US" b="1" dirty="0">
                <a:solidFill>
                  <a:schemeClr val="bg1"/>
                </a:solidFill>
              </a:rPr>
              <a:t>Determining the “Date of First Related Assistance Service” and how to configure AVP correctly</a:t>
            </a:r>
            <a:br>
              <a:rPr lang="en-US" b="1"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2306695"/>
            <a:ext cx="4674870" cy="4012540"/>
          </a:xfrm>
        </p:spPr>
        <p:txBody>
          <a:bodyPr>
            <a:normAutofit/>
          </a:bodyPr>
          <a:lstStyle/>
          <a:p>
            <a:r>
              <a:rPr lang="en-US" b="1" dirty="0"/>
              <a:t>Voucher Categories need setup</a:t>
            </a:r>
          </a:p>
          <a:p>
            <a:pPr lvl="1"/>
            <a:r>
              <a:rPr lang="en-US" b="1" dirty="0"/>
              <a:t>RA Only is calculated by the first voucher that has “Vouchers are for Supportive Services” checked on the Voucher Category </a:t>
            </a:r>
          </a:p>
          <a:p>
            <a:pPr lvl="1"/>
            <a:r>
              <a:rPr lang="en-US" b="1" dirty="0"/>
              <a:t>OR</a:t>
            </a:r>
          </a:p>
          <a:p>
            <a:pPr lvl="1"/>
            <a:r>
              <a:rPr lang="en-US" b="1" dirty="0"/>
              <a:t>IF your system is configured to have “Related Assistance Services” in your Service Tab and you have no Voucher Tab, then the first Date of Service for any of these Related Assistance Services under the Services tab will be used in place of the vouchers.  </a:t>
            </a:r>
          </a:p>
          <a:p>
            <a:pPr lvl="1"/>
            <a:endParaRPr lang="en-US" b="1" dirty="0"/>
          </a:p>
          <a:p>
            <a:endParaRPr lang="en-US" b="1" dirty="0"/>
          </a:p>
        </p:txBody>
      </p:sp>
      <p:pic>
        <p:nvPicPr>
          <p:cNvPr id="5" name="Picture 4">
            <a:extLst>
              <a:ext uri="{FF2B5EF4-FFF2-40B4-BE49-F238E27FC236}">
                <a16:creationId xmlns:a16="http://schemas.microsoft.com/office/drawing/2014/main" id="{59FF3FFC-3795-4BF2-BE63-8A2136858A92}"/>
              </a:ext>
            </a:extLst>
          </p:cNvPr>
          <p:cNvPicPr>
            <a:picLocks noChangeAspect="1"/>
          </p:cNvPicPr>
          <p:nvPr/>
        </p:nvPicPr>
        <p:blipFill>
          <a:blip r:embed="rId2"/>
          <a:stretch>
            <a:fillRect/>
          </a:stretch>
        </p:blipFill>
        <p:spPr>
          <a:xfrm>
            <a:off x="4610835" y="2499545"/>
            <a:ext cx="7581164" cy="2892310"/>
          </a:xfrm>
          <a:prstGeom prst="rect">
            <a:avLst/>
          </a:prstGeom>
        </p:spPr>
      </p:pic>
    </p:spTree>
    <p:extLst>
      <p:ext uri="{BB962C8B-B14F-4D97-AF65-F5344CB8AC3E}">
        <p14:creationId xmlns:p14="http://schemas.microsoft.com/office/powerpoint/2010/main" val="302225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fontScale="90000"/>
          </a:bodyPr>
          <a:lstStyle/>
          <a:p>
            <a:r>
              <a:rPr lang="en-US" b="1" dirty="0">
                <a:solidFill>
                  <a:schemeClr val="bg1"/>
                </a:solidFill>
              </a:rPr>
              <a:t>How to Calculate Section B.5 (Reportable Individuals) in the QNR (WIOA Plan vs Actual)</a:t>
            </a:r>
            <a:br>
              <a:rPr lang="en-US" b="1" dirty="0"/>
            </a:br>
            <a:r>
              <a:rPr lang="en-US" b="1" dirty="0"/>
              <a:t>. </a:t>
            </a:r>
            <a:br>
              <a:rPr lang="en-US" b="1" dirty="0"/>
            </a:br>
            <a:endParaRPr lang="en-US" dirty="0">
              <a:solidFill>
                <a:schemeClr val="bg1"/>
              </a:solidFill>
            </a:endParaRPr>
          </a:p>
        </p:txBody>
      </p:sp>
      <p:sp>
        <p:nvSpPr>
          <p:cNvPr id="3" name="Content Placeholder 2"/>
          <p:cNvSpPr>
            <a:spLocks noGrp="1"/>
          </p:cNvSpPr>
          <p:nvPr>
            <p:ph idx="1"/>
          </p:nvPr>
        </p:nvSpPr>
        <p:spPr>
          <a:xfrm>
            <a:off x="1018095" y="2441542"/>
            <a:ext cx="10208705" cy="4345757"/>
          </a:xfrm>
        </p:spPr>
        <p:txBody>
          <a:bodyPr>
            <a:normAutofit/>
          </a:bodyPr>
          <a:lstStyle/>
          <a:p>
            <a:r>
              <a:rPr lang="en-US" b="1" dirty="0"/>
              <a:t>Previous instructions said only to report Exitors in the Reportable Individual section B.5 of the QNR.  </a:t>
            </a:r>
          </a:p>
          <a:p>
            <a:pPr lvl="1"/>
            <a:r>
              <a:rPr lang="en-US" b="1" dirty="0"/>
              <a:t>We no longer report an exit date for reportable individuals.</a:t>
            </a:r>
          </a:p>
          <a:p>
            <a:pPr lvl="1"/>
            <a:r>
              <a:rPr lang="en-US" b="1" dirty="0"/>
              <a:t>To show the work that is being done in the field, I propose that we count ALL Reportable Individuals cumulatively for the program year.</a:t>
            </a:r>
          </a:p>
          <a:p>
            <a:r>
              <a:rPr lang="en-US" b="1" dirty="0"/>
              <a:t>With the pending update, we are not using the exit for B.5.  </a:t>
            </a:r>
          </a:p>
          <a:p>
            <a:r>
              <a:rPr lang="en-US" b="1" dirty="0"/>
              <a:t>We need to determine today how to calculate this.</a:t>
            </a:r>
          </a:p>
          <a:p>
            <a:pPr lvl="1"/>
            <a:r>
              <a:rPr lang="en-US" b="1" dirty="0"/>
              <a:t>Carry Overs + New Participants + Reportable Individuals = Total Participants Served</a:t>
            </a:r>
          </a:p>
          <a:p>
            <a:pPr lvl="1"/>
            <a:r>
              <a:rPr lang="en-US" b="1" dirty="0"/>
              <a:t>If an Enrollee is an RA Only in the 1</a:t>
            </a:r>
            <a:r>
              <a:rPr lang="en-US" b="1" baseline="30000" dirty="0"/>
              <a:t>st</a:t>
            </a:r>
            <a:r>
              <a:rPr lang="en-US" b="1" dirty="0"/>
              <a:t> quarter</a:t>
            </a:r>
          </a:p>
          <a:p>
            <a:pPr lvl="1"/>
            <a:r>
              <a:rPr lang="en-US" b="1" dirty="0"/>
              <a:t>In the 2</a:t>
            </a:r>
            <a:r>
              <a:rPr lang="en-US" b="1" baseline="30000" dirty="0"/>
              <a:t>nd</a:t>
            </a:r>
            <a:r>
              <a:rPr lang="en-US" b="1" dirty="0"/>
              <a:t> quarter they receive an IEP and become a Participant.</a:t>
            </a:r>
          </a:p>
          <a:p>
            <a:pPr lvl="1"/>
            <a:r>
              <a:rPr lang="en-US" b="1" dirty="0"/>
              <a:t>They will move out of Section B.5 and into Participants for the 2</a:t>
            </a:r>
            <a:r>
              <a:rPr lang="en-US" b="1" baseline="30000" dirty="0"/>
              <a:t>nd</a:t>
            </a:r>
            <a:r>
              <a:rPr lang="en-US" b="1" dirty="0"/>
              <a:t> quarter reports.</a:t>
            </a:r>
          </a:p>
          <a:p>
            <a:pPr marL="0" indent="0">
              <a:buNone/>
            </a:pPr>
            <a:endParaRPr lang="en-US" dirty="0"/>
          </a:p>
        </p:txBody>
      </p:sp>
    </p:spTree>
    <p:extLst>
      <p:ext uri="{BB962C8B-B14F-4D97-AF65-F5344CB8AC3E}">
        <p14:creationId xmlns:p14="http://schemas.microsoft.com/office/powerpoint/2010/main" val="51689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What about your Plan</a:t>
            </a:r>
          </a:p>
        </p:txBody>
      </p:sp>
      <p:sp>
        <p:nvSpPr>
          <p:cNvPr id="3" name="Content Placeholder 2"/>
          <p:cNvSpPr>
            <a:spLocks noGrp="1"/>
          </p:cNvSpPr>
          <p:nvPr>
            <p:ph idx="1"/>
          </p:nvPr>
        </p:nvSpPr>
        <p:spPr>
          <a:xfrm>
            <a:off x="697584" y="2441542"/>
            <a:ext cx="10529216" cy="2997724"/>
          </a:xfrm>
        </p:spPr>
        <p:txBody>
          <a:bodyPr>
            <a:normAutofit/>
          </a:bodyPr>
          <a:lstStyle/>
          <a:p>
            <a:r>
              <a:rPr lang="en-US" sz="2000" b="1" dirty="0"/>
              <a:t>I expect your Plan was sent in without knowing that RA Onlys would not count in New Participants.</a:t>
            </a:r>
          </a:p>
          <a:p>
            <a:r>
              <a:rPr lang="en-US" sz="2000" b="1" dirty="0"/>
              <a:t>Discussion on how to modify your plan to reflect the new definitions of;</a:t>
            </a:r>
          </a:p>
          <a:p>
            <a:pPr lvl="1"/>
            <a:r>
              <a:rPr lang="en-US" sz="2000" b="1" dirty="0"/>
              <a:t>Participants</a:t>
            </a:r>
          </a:p>
          <a:p>
            <a:pPr lvl="1"/>
            <a:r>
              <a:rPr lang="en-US" sz="2000" b="1" dirty="0"/>
              <a:t>Reportable Individuals (RA Only)</a:t>
            </a:r>
          </a:p>
          <a:p>
            <a:endParaRPr lang="en-US" b="1" dirty="0"/>
          </a:p>
        </p:txBody>
      </p:sp>
    </p:spTree>
    <p:extLst>
      <p:ext uri="{BB962C8B-B14F-4D97-AF65-F5344CB8AC3E}">
        <p14:creationId xmlns:p14="http://schemas.microsoft.com/office/powerpoint/2010/main" val="15821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89" y="624110"/>
            <a:ext cx="10222919" cy="1280890"/>
          </a:xfrm>
        </p:spPr>
        <p:txBody>
          <a:bodyPr>
            <a:normAutofit fontScale="90000"/>
          </a:bodyPr>
          <a:lstStyle/>
          <a:p>
            <a:br>
              <a:rPr lang="en-US" dirty="0">
                <a:solidFill>
                  <a:schemeClr val="bg1"/>
                </a:solidFill>
              </a:rPr>
            </a:br>
            <a:r>
              <a:rPr lang="en-US" b="1" dirty="0">
                <a:solidFill>
                  <a:schemeClr val="bg1"/>
                </a:solidFill>
              </a:rPr>
              <a:t>Export PIRL waits 6 months to report follow up data.</a:t>
            </a:r>
            <a:br>
              <a:rPr lang="en-US" b="1"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697584" y="2441542"/>
            <a:ext cx="10529216" cy="3792348"/>
          </a:xfrm>
        </p:spPr>
        <p:txBody>
          <a:bodyPr>
            <a:normAutofit fontScale="85000" lnSpcReduction="20000"/>
          </a:bodyPr>
          <a:lstStyle/>
          <a:p>
            <a:pPr lvl="0"/>
            <a:r>
              <a:rPr lang="en-US" sz="3700" b="1" dirty="0"/>
              <a:t>This allows your data to be reported at the same time that the federal UI wage data becomes available. </a:t>
            </a:r>
          </a:p>
          <a:p>
            <a:pPr marL="0" lvl="0" indent="0">
              <a:buNone/>
            </a:pPr>
            <a:r>
              <a:rPr lang="en-US" sz="3700" b="1" dirty="0"/>
              <a:t> </a:t>
            </a:r>
          </a:p>
          <a:p>
            <a:pPr lvl="0"/>
            <a:r>
              <a:rPr lang="en-US" sz="3700" b="1" dirty="0"/>
              <a:t>It gives you an extra 6 months time to find income.</a:t>
            </a:r>
          </a:p>
          <a:p>
            <a:pPr marL="0" lvl="0" indent="0">
              <a:buNone/>
            </a:pPr>
            <a:endParaRPr lang="en-US" sz="3700" b="1" dirty="0"/>
          </a:p>
          <a:p>
            <a:pPr lvl="0"/>
            <a:r>
              <a:rPr lang="en-US" sz="3700" b="1" dirty="0"/>
              <a:t>AVP automatically waits 6 months to report this data in the PIRL</a:t>
            </a:r>
          </a:p>
          <a:p>
            <a:pPr lvl="1"/>
            <a:endParaRPr lang="en-US" sz="3700" b="1" dirty="0"/>
          </a:p>
          <a:p>
            <a:endParaRPr lang="en-US" b="1" dirty="0"/>
          </a:p>
        </p:txBody>
      </p:sp>
    </p:spTree>
    <p:extLst>
      <p:ext uri="{BB962C8B-B14F-4D97-AF65-F5344CB8AC3E}">
        <p14:creationId xmlns:p14="http://schemas.microsoft.com/office/powerpoint/2010/main" val="398449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Measurable Skills Gains Reporting</a:t>
            </a:r>
            <a:endParaRPr lang="en-US" dirty="0">
              <a:solidFill>
                <a:schemeClr val="bg1"/>
              </a:solidFill>
            </a:endParaRPr>
          </a:p>
        </p:txBody>
      </p:sp>
      <p:sp>
        <p:nvSpPr>
          <p:cNvPr id="3" name="Content Placeholder 2"/>
          <p:cNvSpPr>
            <a:spLocks noGrp="1"/>
          </p:cNvSpPr>
          <p:nvPr>
            <p:ph idx="1"/>
          </p:nvPr>
        </p:nvSpPr>
        <p:spPr>
          <a:xfrm>
            <a:off x="697584" y="2441542"/>
            <a:ext cx="10529216" cy="3035431"/>
          </a:xfrm>
        </p:spPr>
        <p:txBody>
          <a:bodyPr>
            <a:normAutofit fontScale="40000" lnSpcReduction="20000"/>
          </a:bodyPr>
          <a:lstStyle/>
          <a:p>
            <a:r>
              <a:rPr lang="en-US" sz="3700" b="1" dirty="0"/>
              <a:t>MSG – Element 1811 is used for the dividend for MSG performance calculations.  </a:t>
            </a:r>
          </a:p>
          <a:p>
            <a:pPr lvl="1"/>
            <a:r>
              <a:rPr lang="en-US" sz="3700" b="1" dirty="0"/>
              <a:t>Should we wait until their has been a chance for a gain to report this element?</a:t>
            </a:r>
          </a:p>
          <a:p>
            <a:pPr lvl="1"/>
            <a:r>
              <a:rPr lang="en-US" sz="3700" b="1" dirty="0"/>
              <a:t>Example: If someone starts training on October 30, there has been no time for a gain when reporting the 1</a:t>
            </a:r>
            <a:r>
              <a:rPr lang="en-US" sz="3700" b="1" baseline="30000" dirty="0"/>
              <a:t>st</a:t>
            </a:r>
            <a:r>
              <a:rPr lang="en-US" sz="3700" b="1" dirty="0"/>
              <a:t> quarter.  If we report element 1811, they will be a negative, so I would like to discuss waiting until the training is completed.</a:t>
            </a:r>
          </a:p>
          <a:p>
            <a:r>
              <a:rPr lang="en-US" sz="3900" b="1" dirty="0"/>
              <a:t>What if you waited until the training ends or a session ends to;</a:t>
            </a:r>
          </a:p>
          <a:p>
            <a:pPr lvl="1"/>
            <a:r>
              <a:rPr lang="en-US" sz="3700" b="1" dirty="0"/>
              <a:t>Retest</a:t>
            </a:r>
          </a:p>
          <a:p>
            <a:pPr lvl="1"/>
            <a:r>
              <a:rPr lang="en-US" sz="3700" b="1" dirty="0"/>
              <a:t>Report Element 1811</a:t>
            </a:r>
          </a:p>
          <a:p>
            <a:pPr lvl="1"/>
            <a:r>
              <a:rPr lang="en-US" sz="3700" b="1" dirty="0"/>
              <a:t>Report if there is a gain</a:t>
            </a:r>
          </a:p>
          <a:p>
            <a:r>
              <a:rPr lang="en-US" sz="3900" b="1" dirty="0"/>
              <a:t>This makes more sense to me if the performance measure is to determine how many of your trainees are achieving a gain.</a:t>
            </a:r>
          </a:p>
          <a:p>
            <a:pPr lvl="1"/>
            <a:endParaRPr lang="en-US" sz="3700" b="1" dirty="0"/>
          </a:p>
          <a:p>
            <a:endParaRPr lang="en-US" b="1" dirty="0"/>
          </a:p>
        </p:txBody>
      </p:sp>
    </p:spTree>
    <p:extLst>
      <p:ext uri="{BB962C8B-B14F-4D97-AF65-F5344CB8AC3E}">
        <p14:creationId xmlns:p14="http://schemas.microsoft.com/office/powerpoint/2010/main" val="313686799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14854</TotalTime>
  <Words>782</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PowerPoint Presentation</vt:lpstr>
      <vt:lpstr> Today’s Topics</vt:lpstr>
      <vt:lpstr>Who is a Participant and who is a Reportable Individual  .  </vt:lpstr>
      <vt:lpstr> Determining the “Date of Participation” &amp; Configuring AVP</vt:lpstr>
      <vt:lpstr>Determining the “Date of First Related Assistance Service” and how to configure AVP correctly </vt:lpstr>
      <vt:lpstr>How to Calculate Section B.5 (Reportable Individuals) in the QNR (WIOA Plan vs Actual) .  </vt:lpstr>
      <vt:lpstr> What about your Plan</vt:lpstr>
      <vt:lpstr> Export PIRL waits 6 months to report follow up data. </vt:lpstr>
      <vt:lpstr> Measurable Skills Gains Reporting</vt:lpstr>
      <vt:lpstr>Progress towards submitting the reports due for 1st quarter, PY 2017.</vt:lpstr>
      <vt:lpstr>Suggested Logical Checks from SPR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FosTech Solutions Inc</dc:title>
  <dc:creator>Kyle Foster</dc:creator>
  <cp:lastModifiedBy>Kyle Foster</cp:lastModifiedBy>
  <cp:revision>42</cp:revision>
  <dcterms:created xsi:type="dcterms:W3CDTF">2017-03-14T12:40:07Z</dcterms:created>
  <dcterms:modified xsi:type="dcterms:W3CDTF">2017-11-16T19:50:07Z</dcterms:modified>
</cp:coreProperties>
</file>