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6" r:id="rId4"/>
    <p:sldId id="277" r:id="rId5"/>
    <p:sldId id="279" r:id="rId6"/>
    <p:sldId id="280" r:id="rId7"/>
    <p:sldId id="278" r:id="rId8"/>
    <p:sldId id="281" r:id="rId9"/>
    <p:sldId id="282" r:id="rId10"/>
    <p:sldId id="283" r:id="rId11"/>
    <p:sldId id="284" r:id="rId12"/>
    <p:sldId id="285" r:id="rId13"/>
    <p:sldId id="287" r:id="rId14"/>
    <p:sldId id="275" r:id="rId15"/>
    <p:sldId id="28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Foster" userId="90b6fa63-0c55-4218-a12d-99ab63ed509a" providerId="ADAL" clId="{FFD85B6F-2D4C-4DCE-8060-C578FD347018}"/>
    <pc:docChg chg="undo custSel addSld delSld modSld sldOrd">
      <pc:chgData name="Kyle Foster" userId="90b6fa63-0c55-4218-a12d-99ab63ed509a" providerId="ADAL" clId="{FFD85B6F-2D4C-4DCE-8060-C578FD347018}" dt="2018-01-04T19:04:40.885" v="5281" actId="27636"/>
      <pc:docMkLst>
        <pc:docMk/>
      </pc:docMkLst>
      <pc:sldChg chg="modSp">
        <pc:chgData name="Kyle Foster" userId="90b6fa63-0c55-4218-a12d-99ab63ed509a" providerId="ADAL" clId="{FFD85B6F-2D4C-4DCE-8060-C578FD347018}" dt="2018-01-04T19:00:05.026" v="4949" actId="20577"/>
        <pc:sldMkLst>
          <pc:docMk/>
          <pc:sldMk cId="1556609399" sldId="275"/>
        </pc:sldMkLst>
        <pc:spChg chg="mod">
          <ac:chgData name="Kyle Foster" userId="90b6fa63-0c55-4218-a12d-99ab63ed509a" providerId="ADAL" clId="{FFD85B6F-2D4C-4DCE-8060-C578FD347018}" dt="2018-01-04T18:57:04.994" v="4469" actId="20577"/>
          <ac:spMkLst>
            <pc:docMk/>
            <pc:sldMk cId="1556609399" sldId="275"/>
            <ac:spMk id="2" creationId="{00000000-0000-0000-0000-000000000000}"/>
          </ac:spMkLst>
        </pc:spChg>
        <pc:spChg chg="mod">
          <ac:chgData name="Kyle Foster" userId="90b6fa63-0c55-4218-a12d-99ab63ed509a" providerId="ADAL" clId="{FFD85B6F-2D4C-4DCE-8060-C578FD347018}" dt="2018-01-04T19:00:05.026" v="4949" actId="20577"/>
          <ac:spMkLst>
            <pc:docMk/>
            <pc:sldMk cId="1556609399" sldId="275"/>
            <ac:spMk id="3" creationId="{00000000-0000-0000-0000-000000000000}"/>
          </ac:spMkLst>
        </pc:spChg>
      </pc:sldChg>
      <pc:sldChg chg="modSp">
        <pc:chgData name="Kyle Foster" userId="90b6fa63-0c55-4218-a12d-99ab63ed509a" providerId="ADAL" clId="{FFD85B6F-2D4C-4DCE-8060-C578FD347018}" dt="2018-01-03T17:28:55.593" v="690" actId="313"/>
        <pc:sldMkLst>
          <pc:docMk/>
          <pc:sldMk cId="4261659600" sldId="276"/>
        </pc:sldMkLst>
        <pc:spChg chg="mod">
          <ac:chgData name="Kyle Foster" userId="90b6fa63-0c55-4218-a12d-99ab63ed509a" providerId="ADAL" clId="{FFD85B6F-2D4C-4DCE-8060-C578FD347018}" dt="2018-01-03T17:25:00.063" v="13" actId="14100"/>
          <ac:spMkLst>
            <pc:docMk/>
            <pc:sldMk cId="4261659600" sldId="276"/>
            <ac:spMk id="2" creationId="{00000000-0000-0000-0000-000000000000}"/>
          </ac:spMkLst>
        </pc:spChg>
        <pc:spChg chg="mod">
          <ac:chgData name="Kyle Foster" userId="90b6fa63-0c55-4218-a12d-99ab63ed509a" providerId="ADAL" clId="{FFD85B6F-2D4C-4DCE-8060-C578FD347018}" dt="2018-01-03T17:28:55.593" v="690" actId="313"/>
          <ac:spMkLst>
            <pc:docMk/>
            <pc:sldMk cId="4261659600" sldId="276"/>
            <ac:spMk id="3" creationId="{00000000-0000-0000-0000-000000000000}"/>
          </ac:spMkLst>
        </pc:spChg>
      </pc:sldChg>
      <pc:sldChg chg="modSp">
        <pc:chgData name="Kyle Foster" userId="90b6fa63-0c55-4218-a12d-99ab63ed509a" providerId="ADAL" clId="{FFD85B6F-2D4C-4DCE-8060-C578FD347018}" dt="2018-01-03T19:04:58.359" v="3000"/>
        <pc:sldMkLst>
          <pc:docMk/>
          <pc:sldMk cId="3722538795" sldId="277"/>
        </pc:sldMkLst>
        <pc:spChg chg="mod">
          <ac:chgData name="Kyle Foster" userId="90b6fa63-0c55-4218-a12d-99ab63ed509a" providerId="ADAL" clId="{FFD85B6F-2D4C-4DCE-8060-C578FD347018}" dt="2018-01-03T19:04:58.359" v="3000"/>
          <ac:spMkLst>
            <pc:docMk/>
            <pc:sldMk cId="3722538795" sldId="277"/>
            <ac:spMk id="2" creationId="{00000000-0000-0000-0000-000000000000}"/>
          </ac:spMkLst>
        </pc:spChg>
        <pc:spChg chg="mod">
          <ac:chgData name="Kyle Foster" userId="90b6fa63-0c55-4218-a12d-99ab63ed509a" providerId="ADAL" clId="{FFD85B6F-2D4C-4DCE-8060-C578FD347018}" dt="2018-01-03T17:51:42.952" v="2041" actId="20577"/>
          <ac:spMkLst>
            <pc:docMk/>
            <pc:sldMk cId="3722538795" sldId="277"/>
            <ac:spMk id="3" creationId="{00000000-0000-0000-0000-000000000000}"/>
          </ac:spMkLst>
        </pc:spChg>
      </pc:sldChg>
      <pc:sldChg chg="modSp add">
        <pc:chgData name="Kyle Foster" userId="90b6fa63-0c55-4218-a12d-99ab63ed509a" providerId="ADAL" clId="{FFD85B6F-2D4C-4DCE-8060-C578FD347018}" dt="2018-01-04T18:26:07.601" v="3283"/>
        <pc:sldMkLst>
          <pc:docMk/>
          <pc:sldMk cId="1269525183" sldId="278"/>
        </pc:sldMkLst>
        <pc:spChg chg="mod">
          <ac:chgData name="Kyle Foster" userId="90b6fa63-0c55-4218-a12d-99ab63ed509a" providerId="ADAL" clId="{FFD85B6F-2D4C-4DCE-8060-C578FD347018}" dt="2018-01-03T19:04:41.326" v="2993"/>
          <ac:spMkLst>
            <pc:docMk/>
            <pc:sldMk cId="1269525183" sldId="278"/>
            <ac:spMk id="2" creationId="{00000000-0000-0000-0000-000000000000}"/>
          </ac:spMkLst>
        </pc:spChg>
        <pc:spChg chg="mod">
          <ac:chgData name="Kyle Foster" userId="90b6fa63-0c55-4218-a12d-99ab63ed509a" providerId="ADAL" clId="{FFD85B6F-2D4C-4DCE-8060-C578FD347018}" dt="2018-01-04T18:26:07.601" v="3283"/>
          <ac:spMkLst>
            <pc:docMk/>
            <pc:sldMk cId="1269525183" sldId="278"/>
            <ac:spMk id="3" creationId="{00000000-0000-0000-0000-000000000000}"/>
          </ac:spMkLst>
        </pc:spChg>
      </pc:sldChg>
      <pc:sldChg chg="del">
        <pc:chgData name="Kyle Foster" userId="90b6fa63-0c55-4218-a12d-99ab63ed509a" providerId="ADAL" clId="{FFD85B6F-2D4C-4DCE-8060-C578FD347018}" dt="2018-01-03T17:37:33.646" v="1388" actId="2696"/>
        <pc:sldMkLst>
          <pc:docMk/>
          <pc:sldMk cId="1336004680" sldId="278"/>
        </pc:sldMkLst>
      </pc:sldChg>
      <pc:sldChg chg="modSp add">
        <pc:chgData name="Kyle Foster" userId="90b6fa63-0c55-4218-a12d-99ab63ed509a" providerId="ADAL" clId="{FFD85B6F-2D4C-4DCE-8060-C578FD347018}" dt="2018-01-04T18:25:34.651" v="3281" actId="20577"/>
        <pc:sldMkLst>
          <pc:docMk/>
          <pc:sldMk cId="472185779" sldId="279"/>
        </pc:sldMkLst>
        <pc:spChg chg="mod">
          <ac:chgData name="Kyle Foster" userId="90b6fa63-0c55-4218-a12d-99ab63ed509a" providerId="ADAL" clId="{FFD85B6F-2D4C-4DCE-8060-C578FD347018}" dt="2018-01-03T19:04:50.413" v="2997"/>
          <ac:spMkLst>
            <pc:docMk/>
            <pc:sldMk cId="472185779" sldId="279"/>
            <ac:spMk id="2" creationId="{00000000-0000-0000-0000-000000000000}"/>
          </ac:spMkLst>
        </pc:spChg>
        <pc:spChg chg="mod">
          <ac:chgData name="Kyle Foster" userId="90b6fa63-0c55-4218-a12d-99ab63ed509a" providerId="ADAL" clId="{FFD85B6F-2D4C-4DCE-8060-C578FD347018}" dt="2018-01-04T18:25:34.651" v="3281" actId="20577"/>
          <ac:spMkLst>
            <pc:docMk/>
            <pc:sldMk cId="472185779" sldId="279"/>
            <ac:spMk id="3" creationId="{00000000-0000-0000-0000-000000000000}"/>
          </ac:spMkLst>
        </pc:spChg>
      </pc:sldChg>
      <pc:sldChg chg="modSp add ord">
        <pc:chgData name="Kyle Foster" userId="90b6fa63-0c55-4218-a12d-99ab63ed509a" providerId="ADAL" clId="{FFD85B6F-2D4C-4DCE-8060-C578FD347018}" dt="2018-01-04T18:25:54.482" v="3282"/>
        <pc:sldMkLst>
          <pc:docMk/>
          <pc:sldMk cId="1320158616" sldId="280"/>
        </pc:sldMkLst>
        <pc:spChg chg="mod">
          <ac:chgData name="Kyle Foster" userId="90b6fa63-0c55-4218-a12d-99ab63ed509a" providerId="ADAL" clId="{FFD85B6F-2D4C-4DCE-8060-C578FD347018}" dt="2018-01-03T19:04:46.199" v="2996"/>
          <ac:spMkLst>
            <pc:docMk/>
            <pc:sldMk cId="1320158616" sldId="280"/>
            <ac:spMk id="2" creationId="{00000000-0000-0000-0000-000000000000}"/>
          </ac:spMkLst>
        </pc:spChg>
        <pc:spChg chg="mod">
          <ac:chgData name="Kyle Foster" userId="90b6fa63-0c55-4218-a12d-99ab63ed509a" providerId="ADAL" clId="{FFD85B6F-2D4C-4DCE-8060-C578FD347018}" dt="2018-01-04T18:25:54.482" v="3282"/>
          <ac:spMkLst>
            <pc:docMk/>
            <pc:sldMk cId="1320158616" sldId="280"/>
            <ac:spMk id="3" creationId="{00000000-0000-0000-0000-000000000000}"/>
          </ac:spMkLst>
        </pc:spChg>
      </pc:sldChg>
      <pc:sldChg chg="modSp add ord">
        <pc:chgData name="Kyle Foster" userId="90b6fa63-0c55-4218-a12d-99ab63ed509a" providerId="ADAL" clId="{FFD85B6F-2D4C-4DCE-8060-C578FD347018}" dt="2018-01-03T19:04:35.647" v="2992" actId="20577"/>
        <pc:sldMkLst>
          <pc:docMk/>
          <pc:sldMk cId="645760320" sldId="281"/>
        </pc:sldMkLst>
        <pc:spChg chg="mod">
          <ac:chgData name="Kyle Foster" userId="90b6fa63-0c55-4218-a12d-99ab63ed509a" providerId="ADAL" clId="{FFD85B6F-2D4C-4DCE-8060-C578FD347018}" dt="2018-01-03T19:04:35.647" v="2992" actId="20577"/>
          <ac:spMkLst>
            <pc:docMk/>
            <pc:sldMk cId="645760320" sldId="281"/>
            <ac:spMk id="2" creationId="{00000000-0000-0000-0000-000000000000}"/>
          </ac:spMkLst>
        </pc:spChg>
        <pc:spChg chg="mod">
          <ac:chgData name="Kyle Foster" userId="90b6fa63-0c55-4218-a12d-99ab63ed509a" providerId="ADAL" clId="{FFD85B6F-2D4C-4DCE-8060-C578FD347018}" dt="2018-01-03T18:16:00.757" v="2984" actId="20577"/>
          <ac:spMkLst>
            <pc:docMk/>
            <pc:sldMk cId="645760320" sldId="281"/>
            <ac:spMk id="3" creationId="{00000000-0000-0000-0000-000000000000}"/>
          </ac:spMkLst>
        </pc:spChg>
      </pc:sldChg>
      <pc:sldChg chg="del">
        <pc:chgData name="Kyle Foster" userId="90b6fa63-0c55-4218-a12d-99ab63ed509a" providerId="ADAL" clId="{FFD85B6F-2D4C-4DCE-8060-C578FD347018}" dt="2018-01-03T17:37:36.334" v="1389" actId="2696"/>
        <pc:sldMkLst>
          <pc:docMk/>
          <pc:sldMk cId="3426901527" sldId="281"/>
        </pc:sldMkLst>
      </pc:sldChg>
      <pc:sldChg chg="modSp add">
        <pc:chgData name="Kyle Foster" userId="90b6fa63-0c55-4218-a12d-99ab63ed509a" providerId="ADAL" clId="{FFD85B6F-2D4C-4DCE-8060-C578FD347018}" dt="2018-01-04T18:26:27.746" v="3284"/>
        <pc:sldMkLst>
          <pc:docMk/>
          <pc:sldMk cId="1366727669" sldId="282"/>
        </pc:sldMkLst>
        <pc:spChg chg="mod">
          <ac:chgData name="Kyle Foster" userId="90b6fa63-0c55-4218-a12d-99ab63ed509a" providerId="ADAL" clId="{FFD85B6F-2D4C-4DCE-8060-C578FD347018}" dt="2018-01-04T18:26:27.746" v="3284"/>
          <ac:spMkLst>
            <pc:docMk/>
            <pc:sldMk cId="1366727669" sldId="282"/>
            <ac:spMk id="3" creationId="{00000000-0000-0000-0000-000000000000}"/>
          </ac:spMkLst>
        </pc:spChg>
      </pc:sldChg>
      <pc:sldChg chg="del">
        <pc:chgData name="Kyle Foster" userId="90b6fa63-0c55-4218-a12d-99ab63ed509a" providerId="ADAL" clId="{FFD85B6F-2D4C-4DCE-8060-C578FD347018}" dt="2018-01-03T17:37:38.751" v="1390" actId="2696"/>
        <pc:sldMkLst>
          <pc:docMk/>
          <pc:sldMk cId="3936306060" sldId="282"/>
        </pc:sldMkLst>
      </pc:sldChg>
      <pc:sldChg chg="modSp add">
        <pc:chgData name="Kyle Foster" userId="90b6fa63-0c55-4218-a12d-99ab63ed509a" providerId="ADAL" clId="{FFD85B6F-2D4C-4DCE-8060-C578FD347018}" dt="2018-01-04T18:35:54.206" v="3481" actId="113"/>
        <pc:sldMkLst>
          <pc:docMk/>
          <pc:sldMk cId="2962109826" sldId="283"/>
        </pc:sldMkLst>
        <pc:spChg chg="mod">
          <ac:chgData name="Kyle Foster" userId="90b6fa63-0c55-4218-a12d-99ab63ed509a" providerId="ADAL" clId="{FFD85B6F-2D4C-4DCE-8060-C578FD347018}" dt="2018-01-04T18:35:54.206" v="3481" actId="113"/>
          <ac:spMkLst>
            <pc:docMk/>
            <pc:sldMk cId="2962109826" sldId="283"/>
            <ac:spMk id="3" creationId="{00000000-0000-0000-0000-000000000000}"/>
          </ac:spMkLst>
        </pc:spChg>
      </pc:sldChg>
      <pc:sldChg chg="modSp add ord">
        <pc:chgData name="Kyle Foster" userId="90b6fa63-0c55-4218-a12d-99ab63ed509a" providerId="ADAL" clId="{FFD85B6F-2D4C-4DCE-8060-C578FD347018}" dt="2018-01-04T18:43:25.075" v="3795" actId="6549"/>
        <pc:sldMkLst>
          <pc:docMk/>
          <pc:sldMk cId="1428715170" sldId="284"/>
        </pc:sldMkLst>
        <pc:spChg chg="mod">
          <ac:chgData name="Kyle Foster" userId="90b6fa63-0c55-4218-a12d-99ab63ed509a" providerId="ADAL" clId="{FFD85B6F-2D4C-4DCE-8060-C578FD347018}" dt="2018-01-04T18:43:25.075" v="3795" actId="6549"/>
          <ac:spMkLst>
            <pc:docMk/>
            <pc:sldMk cId="1428715170" sldId="284"/>
            <ac:spMk id="3" creationId="{00000000-0000-0000-0000-000000000000}"/>
          </ac:spMkLst>
        </pc:spChg>
      </pc:sldChg>
      <pc:sldChg chg="modSp add">
        <pc:chgData name="Kyle Foster" userId="90b6fa63-0c55-4218-a12d-99ab63ed509a" providerId="ADAL" clId="{FFD85B6F-2D4C-4DCE-8060-C578FD347018}" dt="2018-01-04T18:54:32.427" v="4332" actId="27636"/>
        <pc:sldMkLst>
          <pc:docMk/>
          <pc:sldMk cId="87426125" sldId="285"/>
        </pc:sldMkLst>
        <pc:spChg chg="mod">
          <ac:chgData name="Kyle Foster" userId="90b6fa63-0c55-4218-a12d-99ab63ed509a" providerId="ADAL" clId="{FFD85B6F-2D4C-4DCE-8060-C578FD347018}" dt="2018-01-04T18:54:32.427" v="4332" actId="27636"/>
          <ac:spMkLst>
            <pc:docMk/>
            <pc:sldMk cId="87426125" sldId="285"/>
            <ac:spMk id="3" creationId="{00000000-0000-0000-0000-000000000000}"/>
          </ac:spMkLst>
        </pc:spChg>
      </pc:sldChg>
      <pc:sldChg chg="modSp add del">
        <pc:chgData name="Kyle Foster" userId="90b6fa63-0c55-4218-a12d-99ab63ed509a" providerId="ADAL" clId="{FFD85B6F-2D4C-4DCE-8060-C578FD347018}" dt="2018-01-04T18:56:35.527" v="4421" actId="2696"/>
        <pc:sldMkLst>
          <pc:docMk/>
          <pc:sldMk cId="3055403282" sldId="286"/>
        </pc:sldMkLst>
        <pc:spChg chg="mod">
          <ac:chgData name="Kyle Foster" userId="90b6fa63-0c55-4218-a12d-99ab63ed509a" providerId="ADAL" clId="{FFD85B6F-2D4C-4DCE-8060-C578FD347018}" dt="2018-01-04T18:52:17.681" v="4214"/>
          <ac:spMkLst>
            <pc:docMk/>
            <pc:sldMk cId="3055403282" sldId="286"/>
            <ac:spMk id="3" creationId="{00000000-0000-0000-0000-000000000000}"/>
          </ac:spMkLst>
        </pc:spChg>
      </pc:sldChg>
      <pc:sldChg chg="modSp add">
        <pc:chgData name="Kyle Foster" userId="90b6fa63-0c55-4218-a12d-99ab63ed509a" providerId="ADAL" clId="{FFD85B6F-2D4C-4DCE-8060-C578FD347018}" dt="2018-01-04T18:56:22.478" v="4420" actId="20577"/>
        <pc:sldMkLst>
          <pc:docMk/>
          <pc:sldMk cId="1559825814" sldId="287"/>
        </pc:sldMkLst>
        <pc:spChg chg="mod">
          <ac:chgData name="Kyle Foster" userId="90b6fa63-0c55-4218-a12d-99ab63ed509a" providerId="ADAL" clId="{FFD85B6F-2D4C-4DCE-8060-C578FD347018}" dt="2018-01-04T18:56:22.478" v="4420" actId="20577"/>
          <ac:spMkLst>
            <pc:docMk/>
            <pc:sldMk cId="1559825814" sldId="287"/>
            <ac:spMk id="3" creationId="{00000000-0000-0000-0000-000000000000}"/>
          </ac:spMkLst>
        </pc:spChg>
      </pc:sldChg>
      <pc:sldChg chg="modSp add">
        <pc:chgData name="Kyle Foster" userId="90b6fa63-0c55-4218-a12d-99ab63ed509a" providerId="ADAL" clId="{FFD85B6F-2D4C-4DCE-8060-C578FD347018}" dt="2018-01-04T19:04:40.885" v="5281" actId="27636"/>
        <pc:sldMkLst>
          <pc:docMk/>
          <pc:sldMk cId="4166740999" sldId="288"/>
        </pc:sldMkLst>
        <pc:spChg chg="mod">
          <ac:chgData name="Kyle Foster" userId="90b6fa63-0c55-4218-a12d-99ab63ed509a" providerId="ADAL" clId="{FFD85B6F-2D4C-4DCE-8060-C578FD347018}" dt="2018-01-04T19:04:40.885" v="5281" actId="27636"/>
          <ac:spMkLst>
            <pc:docMk/>
            <pc:sldMk cId="4166740999" sldId="288"/>
            <ac:spMk id="3" creationId="{00000000-0000-0000-0000-000000000000}"/>
          </ac:spMkLst>
        </pc:spChg>
      </pc:sldChg>
    </pc:docChg>
  </pc:docChgLst>
  <pc:docChgLst>
    <pc:chgData name="Kyle Foster" userId="90b6fa63-0c55-4218-a12d-99ab63ed509a" providerId="ADAL" clId="{0E0DA022-280F-4542-B41D-53580B59ED92}"/>
    <pc:docChg chg="modSld">
      <pc:chgData name="Kyle Foster" userId="90b6fa63-0c55-4218-a12d-99ab63ed509a" providerId="ADAL" clId="{0E0DA022-280F-4542-B41D-53580B59ED92}" dt="2018-01-02T22:00:07.041" v="4" actId="6549"/>
      <pc:docMkLst>
        <pc:docMk/>
      </pc:docMkLst>
      <pc:sldChg chg="modSp">
        <pc:chgData name="Kyle Foster" userId="90b6fa63-0c55-4218-a12d-99ab63ed509a" providerId="ADAL" clId="{0E0DA022-280F-4542-B41D-53580B59ED92}" dt="2018-01-02T22:00:07.041" v="4" actId="6549"/>
        <pc:sldMkLst>
          <pc:docMk/>
          <pc:sldMk cId="1745281601" sldId="271"/>
        </pc:sldMkLst>
        <pc:spChg chg="mod">
          <ac:chgData name="Kyle Foster" userId="90b6fa63-0c55-4218-a12d-99ab63ed509a" providerId="ADAL" clId="{0E0DA022-280F-4542-B41D-53580B59ED92}" dt="2018-01-02T22:00:07.041" v="4" actId="6549"/>
          <ac:spMkLst>
            <pc:docMk/>
            <pc:sldMk cId="1745281601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fostechsolutions.com/a/solutio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hing&#10;&#10;Description generated with high confid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3" y="598387"/>
            <a:ext cx="5620332" cy="38549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5598647"/>
            <a:ext cx="8915399" cy="5227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WIOA Collaboration Webinar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89213" y="4775200"/>
            <a:ext cx="8915399" cy="8234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Welcomes to Today’s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Agency View-Point NFJP Users Forum</a:t>
            </a:r>
          </a:p>
        </p:txBody>
      </p:sp>
    </p:spTree>
    <p:extLst>
      <p:ext uri="{BB962C8B-B14F-4D97-AF65-F5344CB8AC3E}">
        <p14:creationId xmlns:p14="http://schemas.microsoft.com/office/powerpoint/2010/main" val="876688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320511"/>
            <a:ext cx="9383408" cy="1584489"/>
          </a:xfrm>
        </p:spPr>
        <p:txBody>
          <a:bodyPr>
            <a:normAutofit/>
          </a:bodyPr>
          <a:lstStyle/>
          <a:p>
            <a:pPr lvl="0"/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How we calculate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Numerator Logic:  Who is in the numerator</a:t>
            </a:r>
          </a:p>
          <a:p>
            <a:pPr lvl="1"/>
            <a:r>
              <a:rPr lang="en-US" b="1" dirty="0"/>
              <a:t>Must be in the denominator</a:t>
            </a:r>
            <a:endParaRPr lang="en-US" sz="1800" b="1" dirty="0"/>
          </a:p>
          <a:p>
            <a:pPr marL="457200" lvl="1" indent="0">
              <a:buNone/>
            </a:pPr>
            <a:r>
              <a:rPr lang="en-US" b="1" dirty="0"/>
              <a:t>      AND</a:t>
            </a:r>
          </a:p>
          <a:p>
            <a:pPr lvl="1"/>
            <a:r>
              <a:rPr lang="en-US" b="1" dirty="0"/>
              <a:t>PIRL 1801 (Date attained recognized credential #1) is at or before 365 days after PIRL 901 (exit)</a:t>
            </a:r>
            <a:endParaRPr lang="en-US" sz="1800" b="1" dirty="0"/>
          </a:p>
          <a:p>
            <a:pPr marL="457200" lvl="1" indent="0">
              <a:buNone/>
            </a:pPr>
            <a:r>
              <a:rPr lang="en-US" b="1" dirty="0"/>
              <a:t>      AND</a:t>
            </a:r>
          </a:p>
          <a:p>
            <a:pPr marL="457200" lvl="1" indent="0">
              <a:buNone/>
            </a:pPr>
            <a:r>
              <a:rPr lang="en-US" b="1" dirty="0"/>
              <a:t>      (</a:t>
            </a:r>
          </a:p>
          <a:p>
            <a:pPr marL="914400" lvl="2" indent="0">
              <a:buNone/>
            </a:pPr>
            <a:r>
              <a:rPr lang="en-US" sz="1600" b="1" dirty="0"/>
              <a:t>PIRL 1800 or 1802 (Type of Recognized Credential #1 or #2) is &gt;1 (post secondary school degree)</a:t>
            </a:r>
          </a:p>
          <a:p>
            <a:pPr marL="914400" lvl="2" indent="0">
              <a:buNone/>
            </a:pPr>
            <a:r>
              <a:rPr lang="en-US" sz="1600" b="1" dirty="0"/>
              <a:t>OR</a:t>
            </a:r>
          </a:p>
          <a:p>
            <a:pPr marL="914400" lvl="2" indent="0">
              <a:buNone/>
            </a:pPr>
            <a:r>
              <a:rPr lang="en-US" sz="1600" b="1" dirty="0"/>
              <a:t>(</a:t>
            </a:r>
          </a:p>
          <a:p>
            <a:pPr marL="1371600" lvl="3" indent="0">
              <a:buNone/>
            </a:pPr>
            <a:r>
              <a:rPr lang="en-US" sz="1600" b="1" dirty="0"/>
              <a:t>PIRL 1800 or 1802 =1 (secondary school diploma)</a:t>
            </a:r>
          </a:p>
          <a:p>
            <a:pPr marL="857250" lvl="2" indent="0">
              <a:buNone/>
            </a:pPr>
            <a:r>
              <a:rPr lang="en-US" sz="1600" b="1" dirty="0"/>
              <a:t>      	AND</a:t>
            </a:r>
          </a:p>
          <a:p>
            <a:pPr marL="1314450" lvl="3" indent="0">
              <a:buNone/>
            </a:pPr>
            <a:r>
              <a:rPr lang="en-US" sz="1600" b="1" dirty="0"/>
              <a:t> PIRL 1406 (date enrolled in post exit training leading to postsecondary) is at or before 365 days after PIRL 901 (exit)</a:t>
            </a:r>
          </a:p>
          <a:p>
            <a:pPr marL="857250" lvl="2" indent="0">
              <a:buNone/>
            </a:pPr>
            <a:r>
              <a:rPr lang="en-US" sz="1600" b="1" dirty="0"/>
              <a:t>)</a:t>
            </a:r>
          </a:p>
          <a:p>
            <a:pPr marL="857250" lvl="2" indent="0">
              <a:buNone/>
            </a:pPr>
            <a:r>
              <a:rPr lang="en-US" sz="1600" b="1" dirty="0"/>
              <a:t>OR</a:t>
            </a:r>
          </a:p>
          <a:p>
            <a:pPr marL="457200" lvl="1" indent="0">
              <a:buNone/>
            </a:pPr>
            <a:r>
              <a:rPr lang="en-US" b="1" dirty="0"/>
              <a:t>         PIRL 1600 or 1602 or 1604 or 1606 is code 1-3 (employed in 1st,2nd,3rd, or 4th quarter after exit)</a:t>
            </a:r>
          </a:p>
          <a:p>
            <a:pPr marL="457200" lvl="1" indent="0">
              <a:buNone/>
            </a:pPr>
            <a:r>
              <a:rPr lang="en-US" b="1" dirty="0"/>
              <a:t>)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pPr lvl="1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109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320511"/>
            <a:ext cx="9383408" cy="1584489"/>
          </a:xfrm>
        </p:spPr>
        <p:txBody>
          <a:bodyPr>
            <a:normAutofit/>
          </a:bodyPr>
          <a:lstStyle/>
          <a:p>
            <a:pPr lvl="0"/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How we calculate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Measurable Skills Gains (Cohort: Most recent 4 quarters - Includes Active Participants)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For the last submission (Cohort: Non Excluded Exitors and active participants from 10/01/2016 through 09/30/2017)</a:t>
            </a:r>
          </a:p>
          <a:p>
            <a:r>
              <a:rPr lang="en-US" b="1" dirty="0"/>
              <a:t>Denominator Logic:  Who is in the denominator</a:t>
            </a:r>
          </a:p>
          <a:p>
            <a:pPr lvl="1"/>
            <a:r>
              <a:rPr lang="en-US" dirty="0"/>
              <a:t>Exited within the cohort period, or still active</a:t>
            </a:r>
          </a:p>
          <a:p>
            <a:pPr marL="457200" lvl="1" indent="0">
              <a:buNone/>
            </a:pPr>
            <a:r>
              <a:rPr lang="en-US" dirty="0"/>
              <a:t>      AND</a:t>
            </a:r>
          </a:p>
          <a:p>
            <a:pPr lvl="1"/>
            <a:r>
              <a:rPr lang="en-US" dirty="0"/>
              <a:t>PIRL1811 has a date (Training leading to credential has ended)</a:t>
            </a:r>
          </a:p>
          <a:p>
            <a:r>
              <a:rPr lang="en-US" dirty="0"/>
              <a:t>   MSG= INPUT("&amp;SQ4", MMDDYY10.)&lt;=PIRL1806 &lt;=INPUT("&amp;EQ7", MMDDYY10.)</a:t>
            </a:r>
            <a:endParaRPr lang="en-US" sz="2000" dirty="0"/>
          </a:p>
          <a:p>
            <a:r>
              <a:rPr lang="en-US" dirty="0"/>
              <a:t>    OR (INPUT("&amp;SQ4", MMDDYY10.)&lt;=PIRL1801 &lt;=INPUT("&amp;EQ7", MMDDYY10.) &amp; PIRL1800=1)</a:t>
            </a:r>
            <a:endParaRPr lang="en-US" sz="2000" dirty="0"/>
          </a:p>
          <a:p>
            <a:r>
              <a:rPr lang="en-US" dirty="0"/>
              <a:t>    OR (INPUT("&amp;SQ4", MMDDYY10.)&lt;=PIRL1803 &lt;=INPUT("&amp;EQ7", MMDDYY10.) &amp; PIRL1802 =1)</a:t>
            </a:r>
            <a:endParaRPr lang="en-US" sz="2000" dirty="0"/>
          </a:p>
          <a:p>
            <a:r>
              <a:rPr lang="en-US" dirty="0"/>
              <a:t>    OR  INPUT("&amp;SQ4", MMDDYY10.)&lt;=PIRL1807 &lt;=INPUT("&amp;EQ7", MMDDYY10.)</a:t>
            </a:r>
            <a:endParaRPr lang="en-US" sz="2000" dirty="0"/>
          </a:p>
          <a:p>
            <a:r>
              <a:rPr lang="en-US" dirty="0"/>
              <a:t>    OR  INPUT("&amp;SQ4", MMDDYY10.)&lt;=PIRL1808 &lt;=INPUT("&amp;EQ7", MMDDYY10.)</a:t>
            </a:r>
            <a:endParaRPr lang="en-US" sz="2000" dirty="0"/>
          </a:p>
          <a:p>
            <a:r>
              <a:rPr lang="en-US" dirty="0"/>
              <a:t>    OR  INPUT("&amp;SQ4", MMDDYY10.)&lt;=PIRL1809 &lt;=INPUT("&amp;EQ7", MMDDYY10.)</a:t>
            </a:r>
            <a:endParaRPr lang="en-US" sz="2000" dirty="0"/>
          </a:p>
          <a:p>
            <a:r>
              <a:rPr lang="en-US" dirty="0"/>
              <a:t>    OR  INPUT("&amp;SQ4", MMDDYY10.)&lt;=PIRL1810 &lt;=INPUT("&amp;EQ7", MMDDYY10.)</a:t>
            </a:r>
            <a:endParaRPr lang="en-US" sz="2000" dirty="0"/>
          </a:p>
          <a:p>
            <a:pPr marL="914400" lvl="2" indent="0">
              <a:buNone/>
            </a:pPr>
            <a:r>
              <a:rPr lang="en-US" b="1" dirty="0"/>
              <a:t>)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pPr lvl="1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715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320511"/>
            <a:ext cx="9383408" cy="1584489"/>
          </a:xfrm>
        </p:spPr>
        <p:txBody>
          <a:bodyPr>
            <a:normAutofit/>
          </a:bodyPr>
          <a:lstStyle/>
          <a:p>
            <a:pPr lvl="0"/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How we calculate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Measurable Skills Gains (Cohort: Most recent 4 quarters - Includes Active Participants)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For the last submission (Cohort: Non Excluded Exitors and active participants from 10/01/2016 through 09/30/2017)</a:t>
            </a:r>
          </a:p>
          <a:p>
            <a:r>
              <a:rPr lang="en-US" b="1" dirty="0"/>
              <a:t>Numerator Logic:  Who is in the numerator</a:t>
            </a:r>
          </a:p>
          <a:p>
            <a:pPr lvl="1"/>
            <a:r>
              <a:rPr lang="en-US" dirty="0"/>
              <a:t>In the Denominator</a:t>
            </a:r>
          </a:p>
          <a:p>
            <a:pPr marL="457200" lvl="1" indent="0">
              <a:buNone/>
            </a:pPr>
            <a:r>
              <a:rPr lang="en-US" dirty="0"/>
              <a:t>      AND</a:t>
            </a:r>
          </a:p>
          <a:p>
            <a:pPr marL="457200" lvl="1" indent="0">
              <a:buNone/>
            </a:pPr>
            <a:r>
              <a:rPr lang="en-US" dirty="0"/>
              <a:t>      (</a:t>
            </a:r>
          </a:p>
          <a:p>
            <a:pPr marL="914400" lvl="2" indent="0">
              <a:buNone/>
            </a:pPr>
            <a:r>
              <a:rPr lang="en-US" dirty="0"/>
              <a:t>(</a:t>
            </a:r>
          </a:p>
          <a:p>
            <a:pPr marL="914400" lvl="2" indent="0">
              <a:buNone/>
            </a:pPr>
            <a:r>
              <a:rPr lang="en-US" dirty="0"/>
              <a:t>      PIRL 1801((Date Attained Recognized Credential) is within the COHORT PERIOD </a:t>
            </a:r>
          </a:p>
          <a:p>
            <a:pPr marL="914400" lvl="2" indent="0">
              <a:buNone/>
            </a:pPr>
            <a:r>
              <a:rPr lang="en-US" dirty="0"/>
              <a:t>      AND </a:t>
            </a:r>
          </a:p>
          <a:p>
            <a:pPr marL="914400" lvl="2" indent="0">
              <a:buNone/>
            </a:pPr>
            <a:r>
              <a:rPr lang="en-US" dirty="0"/>
              <a:t>      PIRL 1800=1 (Type of Recognized Credential=Leads to Secondary School Diploma./or equiv.)</a:t>
            </a:r>
          </a:p>
          <a:p>
            <a:pPr marL="914400" lvl="2" indent="0">
              <a:buNone/>
            </a:pPr>
            <a:r>
              <a:rPr lang="en-US" dirty="0"/>
              <a:t>)</a:t>
            </a:r>
          </a:p>
          <a:p>
            <a:pPr marL="914400" lvl="2" indent="0">
              <a:buNone/>
            </a:pPr>
            <a:r>
              <a:rPr lang="en-US" dirty="0"/>
              <a:t>OR</a:t>
            </a:r>
          </a:p>
          <a:p>
            <a:pPr marL="914400" lvl="2" indent="0">
              <a:buNone/>
            </a:pPr>
            <a:r>
              <a:rPr lang="en-US" dirty="0"/>
              <a:t>(</a:t>
            </a:r>
          </a:p>
          <a:p>
            <a:pPr marL="914400" lvl="2" indent="0">
              <a:buNone/>
            </a:pPr>
            <a:r>
              <a:rPr lang="en-US" dirty="0"/>
              <a:t>      PIRL 1803((Date Attained Recognized Credential #2) is within the COHORT PERIOD </a:t>
            </a:r>
          </a:p>
          <a:p>
            <a:pPr marL="914400" lvl="2" indent="0">
              <a:buNone/>
            </a:pPr>
            <a:r>
              <a:rPr lang="en-US" dirty="0"/>
              <a:t>      AND </a:t>
            </a:r>
          </a:p>
          <a:p>
            <a:pPr marL="914400" lvl="2" indent="0">
              <a:buNone/>
            </a:pPr>
            <a:r>
              <a:rPr lang="en-US" dirty="0"/>
              <a:t>      PIRL 1802=1 (Type of Recognized Credential #2=Leads to Secondary School Diploma./or equiv.)</a:t>
            </a:r>
          </a:p>
          <a:p>
            <a:pPr marL="914400" lvl="2" indent="0">
              <a:buNone/>
            </a:pP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7426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320511"/>
            <a:ext cx="9383408" cy="1584489"/>
          </a:xfrm>
        </p:spPr>
        <p:txBody>
          <a:bodyPr>
            <a:normAutofit/>
          </a:bodyPr>
          <a:lstStyle/>
          <a:p>
            <a:pPr lvl="0"/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How we calculate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Numerator Logic:  Who is in the numerator</a:t>
            </a:r>
          </a:p>
          <a:p>
            <a:pPr marL="457200" lvl="1" indent="0">
              <a:buNone/>
            </a:pPr>
            <a:r>
              <a:rPr lang="en-US" dirty="0"/>
              <a:t>OR</a:t>
            </a:r>
          </a:p>
          <a:p>
            <a:pPr marL="457200" lvl="1" indent="0">
              <a:buNone/>
            </a:pPr>
            <a:r>
              <a:rPr lang="en-US" dirty="0"/>
              <a:t>PIRL1806 (Date most recent MSG Gain: EFL) is within the COHORT PERIOD</a:t>
            </a:r>
          </a:p>
          <a:p>
            <a:pPr marL="457200" lvl="1" indent="0">
              <a:buNone/>
            </a:pPr>
            <a:r>
              <a:rPr lang="en-US" dirty="0"/>
              <a:t>OR  </a:t>
            </a:r>
          </a:p>
          <a:p>
            <a:pPr marL="457200" lvl="1" indent="0">
              <a:buNone/>
            </a:pPr>
            <a:r>
              <a:rPr lang="en-US" dirty="0"/>
              <a:t>PIRL1807 (Date most recent MSG Gain: Postsecondary Transcript/Report Card) is in the cohort period</a:t>
            </a:r>
          </a:p>
          <a:p>
            <a:pPr marL="457200" lvl="1" indent="0">
              <a:buNone/>
            </a:pPr>
            <a:r>
              <a:rPr lang="en-US" dirty="0"/>
              <a:t>OR </a:t>
            </a:r>
          </a:p>
          <a:p>
            <a:pPr marL="457200" lvl="1" indent="0">
              <a:buNone/>
            </a:pPr>
            <a:r>
              <a:rPr lang="en-US" dirty="0"/>
              <a:t>PIRL1808 (Date most recent MSG Gain: Secondary Transcript/Report Card) is in the cohort period</a:t>
            </a:r>
          </a:p>
          <a:p>
            <a:pPr marL="457200" lvl="1" indent="0">
              <a:buNone/>
            </a:pPr>
            <a:r>
              <a:rPr lang="en-US" dirty="0"/>
              <a:t>OR </a:t>
            </a:r>
          </a:p>
          <a:p>
            <a:pPr marL="457200" lvl="1" indent="0">
              <a:buNone/>
            </a:pPr>
            <a:r>
              <a:rPr lang="en-US" dirty="0"/>
              <a:t>PIRL1809 (Date most recent MSG Gain: Training Milestone) is in the cohort period</a:t>
            </a:r>
          </a:p>
          <a:p>
            <a:pPr marL="457200" lvl="1" indent="0">
              <a:buNone/>
            </a:pPr>
            <a:r>
              <a:rPr lang="en-US" dirty="0"/>
              <a:t>OR </a:t>
            </a:r>
          </a:p>
          <a:p>
            <a:pPr marL="457200" lvl="1" indent="0">
              <a:buNone/>
            </a:pPr>
            <a:r>
              <a:rPr lang="en-US" dirty="0"/>
              <a:t>PIRL1810 (Date most recent MSG Gain: Skills Progression) is in the cohort period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25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Performance Outcomes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1" y="2623930"/>
            <a:ext cx="9383409" cy="3287292"/>
          </a:xfrm>
        </p:spPr>
        <p:txBody>
          <a:bodyPr>
            <a:normAutofit/>
          </a:bodyPr>
          <a:lstStyle/>
          <a:p>
            <a:r>
              <a:rPr lang="en-US" b="1" dirty="0"/>
              <a:t>We will take the discussion today to;</a:t>
            </a:r>
          </a:p>
          <a:p>
            <a:pPr lvl="1"/>
            <a:r>
              <a:rPr lang="en-US" b="1" dirty="0"/>
              <a:t>Continue programming the remaining performance measures</a:t>
            </a:r>
          </a:p>
          <a:p>
            <a:r>
              <a:rPr lang="en-US" b="1" dirty="0"/>
              <a:t>Once we have the Performance Outcomes completed</a:t>
            </a:r>
          </a:p>
          <a:p>
            <a:pPr lvl="1"/>
            <a:r>
              <a:rPr lang="en-US" b="1" dirty="0"/>
              <a:t>We will start working on the many smaller tasks that you have asked us to either add or modify.</a:t>
            </a:r>
          </a:p>
          <a:p>
            <a:r>
              <a:rPr lang="en-US" b="1" dirty="0"/>
              <a:t>Each agency should send a list of items you would like us to look into for corrections, new features, or modifications.</a:t>
            </a:r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6609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1" y="2623930"/>
            <a:ext cx="9383409" cy="398426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I feel that we are closing in on having WIOA completely implemented.  At least until it changes.</a:t>
            </a:r>
          </a:p>
          <a:p>
            <a:endParaRPr lang="en-US" b="1" dirty="0"/>
          </a:p>
          <a:p>
            <a:r>
              <a:rPr lang="en-US" b="1" dirty="0"/>
              <a:t>This presentation can be downloaded by going to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>
                <a:hlinkClick r:id="rId2"/>
              </a:rPr>
              <a:t>http://support.fostechsolutions.com/a/solutions/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	Then click on “Presentations”</a:t>
            </a:r>
          </a:p>
          <a:p>
            <a:pPr marL="0" indent="0">
              <a:buNone/>
            </a:pPr>
            <a:r>
              <a:rPr lang="en-US" b="1" dirty="0"/>
              <a:t>	Select the presentation with today’s date on it.</a:t>
            </a:r>
          </a:p>
          <a:p>
            <a:endParaRPr lang="en-US" b="1" dirty="0"/>
          </a:p>
          <a:p>
            <a:r>
              <a:rPr lang="en-US" b="1" dirty="0"/>
              <a:t>At FosTech We;</a:t>
            </a:r>
          </a:p>
          <a:p>
            <a:pPr lvl="1"/>
            <a:r>
              <a:rPr lang="en-US" b="1" dirty="0"/>
              <a:t>Thank everyone for the faith you have placed in us.</a:t>
            </a:r>
          </a:p>
          <a:p>
            <a:pPr lvl="1"/>
            <a:r>
              <a:rPr lang="en-US" b="1" dirty="0"/>
              <a:t>Strive to continue to enhance AVP to implement all of WIOA</a:t>
            </a:r>
          </a:p>
          <a:p>
            <a:pPr lvl="1"/>
            <a:r>
              <a:rPr lang="en-US" b="1" dirty="0"/>
              <a:t>Appreciate all of the input we are getting from these webinars</a:t>
            </a:r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674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Best Practices: How to use AVP;s Performance Outcomes report to enhance your performance.</a:t>
            </a:r>
          </a:p>
          <a:p>
            <a:pPr lvl="0"/>
            <a:r>
              <a:rPr lang="en-US" dirty="0"/>
              <a:t>How we are calculating the 3 current outcomes.</a:t>
            </a:r>
          </a:p>
          <a:p>
            <a:pPr lvl="0"/>
            <a:r>
              <a:rPr lang="en-US" dirty="0"/>
              <a:t>How to calculate the Credential Rate</a:t>
            </a:r>
          </a:p>
          <a:p>
            <a:pPr lvl="0"/>
            <a:r>
              <a:rPr lang="en-US" dirty="0"/>
              <a:t>How to calculate the MSG Rate.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28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70701"/>
            <a:ext cx="10147504" cy="1834299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Best Practices: How to use the Performance Outcomes report to enhance your performance.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When to check your performance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Before submitting your PIRL file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I recommend setting a time frame, such as weekly, to check on performance</a:t>
            </a:r>
          </a:p>
          <a:p>
            <a:r>
              <a:rPr lang="en-US" b="1" dirty="0">
                <a:solidFill>
                  <a:schemeClr val="tx1"/>
                </a:solidFill>
              </a:rPr>
              <a:t>To enhance the 2</a:t>
            </a:r>
            <a:r>
              <a:rPr lang="en-US" b="1" baseline="30000" dirty="0">
                <a:solidFill>
                  <a:schemeClr val="tx1"/>
                </a:solidFill>
              </a:rPr>
              <a:t>nd</a:t>
            </a:r>
            <a:r>
              <a:rPr lang="en-US" b="1" dirty="0">
                <a:solidFill>
                  <a:schemeClr val="tx1"/>
                </a:solidFill>
              </a:rPr>
              <a:t> Quarter EER Rate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Load the Export PIRL data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Click “Print Performance Outcomes”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Locate the Detail section for EER 2</a:t>
            </a:r>
            <a:r>
              <a:rPr lang="en-US" b="1" baseline="30000" dirty="0">
                <a:solidFill>
                  <a:schemeClr val="tx1"/>
                </a:solidFill>
              </a:rPr>
              <a:t>nd</a:t>
            </a:r>
            <a:r>
              <a:rPr lang="en-US" b="1" dirty="0">
                <a:solidFill>
                  <a:schemeClr val="tx1"/>
                </a:solidFill>
              </a:rPr>
              <a:t> Quarter After Exit Negative Outcomes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Try to locate income for any client with a negative outcome during the 2</a:t>
            </a:r>
            <a:r>
              <a:rPr lang="en-US" b="1" baseline="30000" dirty="0">
                <a:solidFill>
                  <a:schemeClr val="tx1"/>
                </a:solidFill>
              </a:rPr>
              <a:t>nd</a:t>
            </a:r>
            <a:r>
              <a:rPr lang="en-US" b="1" dirty="0">
                <a:solidFill>
                  <a:schemeClr val="tx1"/>
                </a:solidFill>
              </a:rPr>
              <a:t> quarter after exit.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Enter the Income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Reload Export PIRL Data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Rerun the “Print Performance Outcomes”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pPr lvl="2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59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320511"/>
            <a:ext cx="9383408" cy="1584489"/>
          </a:xfrm>
        </p:spPr>
        <p:txBody>
          <a:bodyPr>
            <a:normAutofit/>
          </a:bodyPr>
          <a:lstStyle/>
          <a:p>
            <a:pPr lvl="0"/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How we calculate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SPR has sent me their code for calculating performance</a:t>
            </a:r>
          </a:p>
          <a:p>
            <a:r>
              <a:rPr lang="en-US" b="1" dirty="0">
                <a:solidFill>
                  <a:schemeClr val="tx1"/>
                </a:solidFill>
              </a:rPr>
              <a:t>We are going through their code for each measure to duplicate SPR’s outcomes.</a:t>
            </a:r>
          </a:p>
          <a:p>
            <a:r>
              <a:rPr lang="en-US" b="1" dirty="0">
                <a:solidFill>
                  <a:schemeClr val="tx1"/>
                </a:solidFill>
              </a:rPr>
              <a:t>To calculate: First we remove all globally excluded clients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Reportable Individuals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Other Reasons for Exit – Other than “None of the conditions apply” or “Criminal Offender”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For exclusions see TEGL 10-16 Attachment 2 – Table I (Page 47)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Institutionalized is a global exclusion, but Criminal Offender is not.  What is the difference?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For Title I, II and III, Ineligible does not apply because eligibility does not get revisited once the participant is deemed eligible.  </a:t>
            </a:r>
          </a:p>
        </p:txBody>
      </p:sp>
    </p:spTree>
    <p:extLst>
      <p:ext uri="{BB962C8B-B14F-4D97-AF65-F5344CB8AC3E}">
        <p14:creationId xmlns:p14="http://schemas.microsoft.com/office/powerpoint/2010/main" val="372253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320511"/>
            <a:ext cx="9383408" cy="1584489"/>
          </a:xfrm>
        </p:spPr>
        <p:txBody>
          <a:bodyPr>
            <a:normAutofit/>
          </a:bodyPr>
          <a:lstStyle/>
          <a:p>
            <a:pPr lvl="0"/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How we calculate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Currently this consists of the following 5 performance measures.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Employment Rate Q2 (Cohort: Go back 8 quarters then ahead 4 quarters)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Employment Rate Q4 (Cohort: Go back 10 quarters then ahead 4 quarters)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Median Earnings Q2 (Cohort: Same as 2</a:t>
            </a:r>
            <a:r>
              <a:rPr lang="en-US" b="1" baseline="30000" dirty="0">
                <a:solidFill>
                  <a:schemeClr val="tx1"/>
                </a:solidFill>
              </a:rPr>
              <a:t>nd</a:t>
            </a:r>
            <a:r>
              <a:rPr lang="en-US" b="1" dirty="0">
                <a:solidFill>
                  <a:schemeClr val="tx1"/>
                </a:solidFill>
              </a:rPr>
              <a:t> Quarter EER, Positive Outcomes Only)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Credential Rate (Cohort: Go back 10 quarters then ahead 4 quarters)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Measurable Skills Gains (Cohort: Most recent 4 quarters - Includes Active Participants)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185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320511"/>
            <a:ext cx="9383408" cy="1584489"/>
          </a:xfrm>
        </p:spPr>
        <p:txBody>
          <a:bodyPr>
            <a:normAutofit/>
          </a:bodyPr>
          <a:lstStyle/>
          <a:p>
            <a:pPr lvl="0"/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How we calculate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Employment Rate Q2 (Cohort: Go back 8 quarters then ahead 4 quarters)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For the last submission (Cohort: Non Excluded Exitors from 04/01/2016 through 03/31/2017)</a:t>
            </a:r>
          </a:p>
          <a:p>
            <a:r>
              <a:rPr lang="en-US" b="1" dirty="0">
                <a:solidFill>
                  <a:schemeClr val="tx1"/>
                </a:solidFill>
              </a:rPr>
              <a:t>Steps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Remove Global Exclusions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Go through remaining clients 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If exit date is in the cohort period include in the denominator and 2</a:t>
            </a:r>
            <a:r>
              <a:rPr lang="en-US" b="1" baseline="30000" dirty="0">
                <a:solidFill>
                  <a:schemeClr val="tx1"/>
                </a:solidFill>
              </a:rPr>
              <a:t>nd</a:t>
            </a:r>
            <a:r>
              <a:rPr lang="en-US" b="1" dirty="0">
                <a:solidFill>
                  <a:schemeClr val="tx1"/>
                </a:solidFill>
              </a:rPr>
              <a:t> quarter after exit has transpired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If 2</a:t>
            </a:r>
            <a:r>
              <a:rPr lang="en-US" b="1" baseline="30000" dirty="0">
                <a:solidFill>
                  <a:schemeClr val="tx1"/>
                </a:solidFill>
              </a:rPr>
              <a:t>nd</a:t>
            </a:r>
            <a:r>
              <a:rPr lang="en-US" b="1" dirty="0">
                <a:solidFill>
                  <a:schemeClr val="tx1"/>
                </a:solidFill>
              </a:rPr>
              <a:t> quarter after exit has any income, then include in the numerator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Add clients in the numerator to the positive outcomes list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If client is in the denominator, but not the numerator then add to the negative outcomes list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Divide numerator by the denominator (If denominator=0, rate=0)</a:t>
            </a:r>
          </a:p>
        </p:txBody>
      </p:sp>
    </p:spTree>
    <p:extLst>
      <p:ext uri="{BB962C8B-B14F-4D97-AF65-F5344CB8AC3E}">
        <p14:creationId xmlns:p14="http://schemas.microsoft.com/office/powerpoint/2010/main" val="1320158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320511"/>
            <a:ext cx="9383408" cy="1584489"/>
          </a:xfrm>
        </p:spPr>
        <p:txBody>
          <a:bodyPr>
            <a:normAutofit/>
          </a:bodyPr>
          <a:lstStyle/>
          <a:p>
            <a:pPr lvl="0"/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How we calculate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Employment Rate Q4 (Cohort: Go back 10 quarters then ahead 4 quarters)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For the last submission (Cohort: Non Excluded Exitors from 10/01/2015 through 09/30/2016) WILL NOT BE ANY UNTIL April, 2018 Submission</a:t>
            </a:r>
          </a:p>
          <a:p>
            <a:r>
              <a:rPr lang="en-US" b="1" dirty="0">
                <a:solidFill>
                  <a:schemeClr val="tx1"/>
                </a:solidFill>
              </a:rPr>
              <a:t>Steps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Remove Global Exclusions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Go through remaining clients 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If exit date is in the cohort period include in the denominator and 4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quarter after exit has transpired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If 4th quarter after exit has any income, then include in the numerator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Add clients in the numerator to the positive outcomes list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If client is in the denominator, but not the numerator then add to the negative outcomes list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Divide numerator by the denominator (If denominator=0, rate=0)</a:t>
            </a:r>
          </a:p>
        </p:txBody>
      </p:sp>
    </p:spTree>
    <p:extLst>
      <p:ext uri="{BB962C8B-B14F-4D97-AF65-F5344CB8AC3E}">
        <p14:creationId xmlns:p14="http://schemas.microsoft.com/office/powerpoint/2010/main" val="1269525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320511"/>
            <a:ext cx="9383408" cy="1584489"/>
          </a:xfrm>
        </p:spPr>
        <p:txBody>
          <a:bodyPr>
            <a:normAutofit/>
          </a:bodyPr>
          <a:lstStyle/>
          <a:p>
            <a:pPr lvl="0"/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How we calculate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Median Earnings Q2 (Cohort: Same as 2</a:t>
            </a:r>
            <a:r>
              <a:rPr lang="en-US" b="1" baseline="30000" dirty="0">
                <a:solidFill>
                  <a:schemeClr val="tx1"/>
                </a:solidFill>
              </a:rPr>
              <a:t>nd</a:t>
            </a:r>
            <a:r>
              <a:rPr lang="en-US" b="1" dirty="0">
                <a:solidFill>
                  <a:schemeClr val="tx1"/>
                </a:solidFill>
              </a:rPr>
              <a:t> Quarter EER, Positive Outcomes Only)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For the last submission (Cohort: Non Excluded Exitors from 04/01/2016 through 03/31/2017)</a:t>
            </a:r>
          </a:p>
          <a:p>
            <a:r>
              <a:rPr lang="en-US" b="1" dirty="0">
                <a:solidFill>
                  <a:schemeClr val="tx1"/>
                </a:solidFill>
              </a:rPr>
              <a:t>Steps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Include all Positive Outcomes for EER 2</a:t>
            </a:r>
            <a:r>
              <a:rPr lang="en-US" b="1" baseline="30000" dirty="0">
                <a:solidFill>
                  <a:schemeClr val="tx1"/>
                </a:solidFill>
              </a:rPr>
              <a:t>nd</a:t>
            </a:r>
            <a:r>
              <a:rPr lang="en-US" b="1" dirty="0">
                <a:solidFill>
                  <a:schemeClr val="tx1"/>
                </a:solidFill>
              </a:rPr>
              <a:t> Quarter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Order 2</a:t>
            </a:r>
            <a:r>
              <a:rPr lang="en-US" b="1" baseline="30000" dirty="0">
                <a:solidFill>
                  <a:schemeClr val="tx1"/>
                </a:solidFill>
              </a:rPr>
              <a:t>nd</a:t>
            </a:r>
            <a:r>
              <a:rPr lang="en-US" b="1" dirty="0">
                <a:solidFill>
                  <a:schemeClr val="tx1"/>
                </a:solidFill>
              </a:rPr>
              <a:t> Quarter Income from lowest to highest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Define the Median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Take the Middle Number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If there are an even number of exitors, divide the middle 2 numbers</a:t>
            </a:r>
          </a:p>
        </p:txBody>
      </p:sp>
    </p:spTree>
    <p:extLst>
      <p:ext uri="{BB962C8B-B14F-4D97-AF65-F5344CB8AC3E}">
        <p14:creationId xmlns:p14="http://schemas.microsoft.com/office/powerpoint/2010/main" val="645760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320511"/>
            <a:ext cx="9383408" cy="1584489"/>
          </a:xfrm>
        </p:spPr>
        <p:txBody>
          <a:bodyPr>
            <a:normAutofit/>
          </a:bodyPr>
          <a:lstStyle/>
          <a:p>
            <a:pPr lvl="0"/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How we calculate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Credential Rate (Cohort: Go back 10 quarters then ahead 4 quarters)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For the last submission (Cohort: Non Excluded Exitors from 10/01/2015 through 09/30/2016)</a:t>
            </a:r>
          </a:p>
          <a:p>
            <a:endParaRPr lang="en-US" b="1" dirty="0"/>
          </a:p>
          <a:p>
            <a:r>
              <a:rPr lang="en-US" b="1" dirty="0"/>
              <a:t>Denominator Logic:  Who is in the denominator</a:t>
            </a:r>
          </a:p>
          <a:p>
            <a:pPr lvl="1"/>
            <a:r>
              <a:rPr lang="en-US" b="1" dirty="0"/>
              <a:t>PIRL 900 (entry) has a date – (Not a Reportable Individual)</a:t>
            </a:r>
          </a:p>
          <a:p>
            <a:pPr lvl="1"/>
            <a:r>
              <a:rPr lang="en-US" b="1" dirty="0"/>
              <a:t>AND PIRL 901 (exit) is within exit cohort (4/2015-3/31/2016 for PY2017-Q1)</a:t>
            </a:r>
          </a:p>
          <a:p>
            <a:pPr lvl="1"/>
            <a:r>
              <a:rPr lang="en-US" b="1" dirty="0"/>
              <a:t>AND PIRL 923 (other reasons for exit)=0 (none) or 7 (criminal offender)</a:t>
            </a:r>
          </a:p>
          <a:p>
            <a:pPr lvl="1"/>
            <a:r>
              <a:rPr lang="en-US" b="1" dirty="0"/>
              <a:t>AND </a:t>
            </a:r>
          </a:p>
          <a:p>
            <a:pPr marL="914400" lvl="2" indent="0">
              <a:buNone/>
            </a:pPr>
            <a:r>
              <a:rPr lang="en-US" b="1" dirty="0"/>
              <a:t>( </a:t>
            </a:r>
          </a:p>
          <a:p>
            <a:pPr lvl="2"/>
            <a:r>
              <a:rPr lang="en-US" b="1" dirty="0"/>
              <a:t>PIRL 1303 or 1310 or 1315 (type of training 1-3) is code 2,3,4,6,7,8,9,or 10 </a:t>
            </a:r>
          </a:p>
          <a:p>
            <a:pPr marL="914400" lvl="2" indent="0">
              <a:buNone/>
            </a:pPr>
            <a:r>
              <a:rPr lang="en-US" b="1" dirty="0"/>
              <a:t>     (Type of Training is not OJT, Customized Training, OR other non-occupational skills training)</a:t>
            </a:r>
          </a:p>
          <a:p>
            <a:pPr marL="914400" lvl="2" indent="0">
              <a:buNone/>
            </a:pPr>
            <a:r>
              <a:rPr lang="en-US" b="1" dirty="0"/>
              <a:t>     OR</a:t>
            </a:r>
          </a:p>
          <a:p>
            <a:pPr lvl="2"/>
            <a:r>
              <a:rPr lang="en-US" b="1" dirty="0"/>
              <a:t>PIRL 1332=1 (Participated in Postsecondary Education During Program Participation)</a:t>
            </a:r>
          </a:p>
          <a:p>
            <a:pPr marL="914400" lvl="2" indent="0">
              <a:buNone/>
            </a:pPr>
            <a:r>
              <a:rPr lang="en-US" b="1" dirty="0"/>
              <a:t>     OR</a:t>
            </a:r>
          </a:p>
          <a:p>
            <a:pPr lvl="2"/>
            <a:r>
              <a:rPr lang="en-US" b="1" dirty="0"/>
              <a:t>PIRL 1401=1 (Enrolled in Secondary Education Program at Program Entry)</a:t>
            </a:r>
          </a:p>
          <a:p>
            <a:pPr marL="914400" lvl="2" indent="0">
              <a:buNone/>
            </a:pPr>
            <a:r>
              <a:rPr lang="en-US" b="1" dirty="0"/>
              <a:t>)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pPr lvl="1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7276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17752</TotalTime>
  <Words>1181</Words>
  <Application>Microsoft Office PowerPoint</Application>
  <PresentationFormat>Widescreen</PresentationFormat>
  <Paragraphs>165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Wisp</vt:lpstr>
      <vt:lpstr>PowerPoint Presentation</vt:lpstr>
      <vt:lpstr> Today’s Topics</vt:lpstr>
      <vt:lpstr> Best Practices: How to use the Performance Outcomes report to enhance your performance. </vt:lpstr>
      <vt:lpstr> How we calculate outcomes </vt:lpstr>
      <vt:lpstr> How we calculate outcomes </vt:lpstr>
      <vt:lpstr> How we calculate outcomes </vt:lpstr>
      <vt:lpstr> How we calculate outcomes </vt:lpstr>
      <vt:lpstr> How we calculate outcomes </vt:lpstr>
      <vt:lpstr> How we calculate outcomes </vt:lpstr>
      <vt:lpstr> How we calculate outcomes </vt:lpstr>
      <vt:lpstr> How we calculate outcomes </vt:lpstr>
      <vt:lpstr> How we calculate outcomes </vt:lpstr>
      <vt:lpstr> How we calculate outcomes </vt:lpstr>
      <vt:lpstr>Performance Outcomes Report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FosTech Solutions Inc</dc:title>
  <dc:creator>Kyle Foster</dc:creator>
  <cp:lastModifiedBy>Kyle Foster</cp:lastModifiedBy>
  <cp:revision>45</cp:revision>
  <dcterms:created xsi:type="dcterms:W3CDTF">2017-03-14T12:40:07Z</dcterms:created>
  <dcterms:modified xsi:type="dcterms:W3CDTF">2018-01-04T19:04:46Z</dcterms:modified>
</cp:coreProperties>
</file>