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90" r:id="rId4"/>
    <p:sldId id="292" r:id="rId5"/>
    <p:sldId id="294" r:id="rId6"/>
    <p:sldId id="301" r:id="rId7"/>
    <p:sldId id="302" r:id="rId8"/>
    <p:sldId id="295" r:id="rId9"/>
    <p:sldId id="296" r:id="rId10"/>
    <p:sldId id="297" r:id="rId11"/>
    <p:sldId id="298" r:id="rId12"/>
    <p:sldId id="299" r:id="rId13"/>
    <p:sldId id="289" r:id="rId14"/>
    <p:sldId id="300" r:id="rId15"/>
    <p:sldId id="28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EB3AC0-95B4-41C8-A860-4CB66378D59C}" v="56" dt="2020-02-04T19:29:44.6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27" autoAdjust="0"/>
    <p:restoredTop sz="94424" autoAdjust="0"/>
  </p:normalViewPr>
  <p:slideViewPr>
    <p:cSldViewPr snapToGrid="0">
      <p:cViewPr varScale="1">
        <p:scale>
          <a:sx n="109" d="100"/>
          <a:sy n="109" d="100"/>
        </p:scale>
        <p:origin x="108" y="180"/>
      </p:cViewPr>
      <p:guideLst/>
    </p:cSldViewPr>
  </p:slideViewPr>
  <p:outlineViewPr>
    <p:cViewPr>
      <p:scale>
        <a:sx n="33" d="100"/>
        <a:sy n="33" d="100"/>
      </p:scale>
      <p:origin x="0" y="-798"/>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yle Foster" userId="90b6fa63-0c55-4218-a12d-99ab63ed509a" providerId="ADAL" clId="{2132FFB3-B20F-4E4E-8683-397D0DAF6E11}"/>
    <pc:docChg chg="custSel modSld">
      <pc:chgData name="Kyle Foster" userId="90b6fa63-0c55-4218-a12d-99ab63ed509a" providerId="ADAL" clId="{2132FFB3-B20F-4E4E-8683-397D0DAF6E11}" dt="2020-01-23T22:57:49.134" v="226" actId="20577"/>
      <pc:docMkLst>
        <pc:docMk/>
      </pc:docMkLst>
      <pc:sldChg chg="modSp">
        <pc:chgData name="Kyle Foster" userId="90b6fa63-0c55-4218-a12d-99ab63ed509a" providerId="ADAL" clId="{2132FFB3-B20F-4E4E-8683-397D0DAF6E11}" dt="2020-01-23T22:57:49.134" v="226" actId="20577"/>
        <pc:sldMkLst>
          <pc:docMk/>
          <pc:sldMk cId="1745281601" sldId="271"/>
        </pc:sldMkLst>
        <pc:spChg chg="mod">
          <ac:chgData name="Kyle Foster" userId="90b6fa63-0c55-4218-a12d-99ab63ed509a" providerId="ADAL" clId="{2132FFB3-B20F-4E4E-8683-397D0DAF6E11}" dt="2020-01-23T22:57:49.134" v="226" actId="20577"/>
          <ac:spMkLst>
            <pc:docMk/>
            <pc:sldMk cId="1745281601" sldId="271"/>
            <ac:spMk id="3" creationId="{00000000-0000-0000-0000-000000000000}"/>
          </ac:spMkLst>
        </pc:spChg>
      </pc:sldChg>
    </pc:docChg>
  </pc:docChgLst>
  <pc:docChgLst>
    <pc:chgData name="Kyle Foster" userId="90b6fa63-0c55-4218-a12d-99ab63ed509a" providerId="ADAL" clId="{ECEB3AC0-95B4-41C8-A860-4CB66378D59C}"/>
    <pc:docChg chg="undo custSel addSld delSld modSld sldOrd">
      <pc:chgData name="Kyle Foster" userId="90b6fa63-0c55-4218-a12d-99ab63ed509a" providerId="ADAL" clId="{ECEB3AC0-95B4-41C8-A860-4CB66378D59C}" dt="2020-02-04T19:31:41.131" v="8993" actId="20577"/>
      <pc:docMkLst>
        <pc:docMk/>
      </pc:docMkLst>
      <pc:sldChg chg="modSp">
        <pc:chgData name="Kyle Foster" userId="90b6fa63-0c55-4218-a12d-99ab63ed509a" providerId="ADAL" clId="{ECEB3AC0-95B4-41C8-A860-4CB66378D59C}" dt="2020-02-04T19:31:41.131" v="8993" actId="20577"/>
        <pc:sldMkLst>
          <pc:docMk/>
          <pc:sldMk cId="876688215" sldId="256"/>
        </pc:sldMkLst>
        <pc:spChg chg="mod">
          <ac:chgData name="Kyle Foster" userId="90b6fa63-0c55-4218-a12d-99ab63ed509a" providerId="ADAL" clId="{ECEB3AC0-95B4-41C8-A860-4CB66378D59C}" dt="2020-02-04T19:31:41.131" v="8993" actId="20577"/>
          <ac:spMkLst>
            <pc:docMk/>
            <pc:sldMk cId="876688215" sldId="256"/>
            <ac:spMk id="3" creationId="{00000000-0000-0000-0000-000000000000}"/>
          </ac:spMkLst>
        </pc:spChg>
      </pc:sldChg>
      <pc:sldChg chg="delSp modSp">
        <pc:chgData name="Kyle Foster" userId="90b6fa63-0c55-4218-a12d-99ab63ed509a" providerId="ADAL" clId="{ECEB3AC0-95B4-41C8-A860-4CB66378D59C}" dt="2020-02-04T19:21:29.259" v="7308" actId="20577"/>
        <pc:sldMkLst>
          <pc:docMk/>
          <pc:sldMk cId="1745281601" sldId="271"/>
        </pc:sldMkLst>
        <pc:spChg chg="mod">
          <ac:chgData name="Kyle Foster" userId="90b6fa63-0c55-4218-a12d-99ab63ed509a" providerId="ADAL" clId="{ECEB3AC0-95B4-41C8-A860-4CB66378D59C}" dt="2020-02-04T19:21:29.259" v="7308" actId="20577"/>
          <ac:spMkLst>
            <pc:docMk/>
            <pc:sldMk cId="1745281601" sldId="271"/>
            <ac:spMk id="3" creationId="{00000000-0000-0000-0000-000000000000}"/>
          </ac:spMkLst>
        </pc:spChg>
        <pc:spChg chg="del">
          <ac:chgData name="Kyle Foster" userId="90b6fa63-0c55-4218-a12d-99ab63ed509a" providerId="ADAL" clId="{ECEB3AC0-95B4-41C8-A860-4CB66378D59C}" dt="2020-02-04T15:47:59.052" v="256" actId="478"/>
          <ac:spMkLst>
            <pc:docMk/>
            <pc:sldMk cId="1745281601" sldId="271"/>
            <ac:spMk id="4" creationId="{8822B534-FD06-4186-81CB-341BFD0A4C77}"/>
          </ac:spMkLst>
        </pc:spChg>
      </pc:sldChg>
      <pc:sldChg chg="addSp delSp modSp add ord">
        <pc:chgData name="Kyle Foster" userId="90b6fa63-0c55-4218-a12d-99ab63ed509a" providerId="ADAL" clId="{ECEB3AC0-95B4-41C8-A860-4CB66378D59C}" dt="2020-02-04T16:57:07.811" v="7148" actId="1076"/>
        <pc:sldMkLst>
          <pc:docMk/>
          <pc:sldMk cId="460027307" sldId="289"/>
        </pc:sldMkLst>
        <pc:spChg chg="mod">
          <ac:chgData name="Kyle Foster" userId="90b6fa63-0c55-4218-a12d-99ab63ed509a" providerId="ADAL" clId="{ECEB3AC0-95B4-41C8-A860-4CB66378D59C}" dt="2020-02-04T15:48:46.978" v="266" actId="207"/>
          <ac:spMkLst>
            <pc:docMk/>
            <pc:sldMk cId="460027307" sldId="289"/>
            <ac:spMk id="2" creationId="{00000000-0000-0000-0000-000000000000}"/>
          </ac:spMkLst>
        </pc:spChg>
        <pc:spChg chg="del">
          <ac:chgData name="Kyle Foster" userId="90b6fa63-0c55-4218-a12d-99ab63ed509a" providerId="ADAL" clId="{ECEB3AC0-95B4-41C8-A860-4CB66378D59C}" dt="2020-02-03T21:04:54.604" v="97" actId="478"/>
          <ac:spMkLst>
            <pc:docMk/>
            <pc:sldMk cId="460027307" sldId="289"/>
            <ac:spMk id="3" creationId="{00000000-0000-0000-0000-000000000000}"/>
          </ac:spMkLst>
        </pc:spChg>
        <pc:spChg chg="del mod">
          <ac:chgData name="Kyle Foster" userId="90b6fa63-0c55-4218-a12d-99ab63ed509a" providerId="ADAL" clId="{ECEB3AC0-95B4-41C8-A860-4CB66378D59C}" dt="2020-02-04T15:48:18.566" v="260" actId="478"/>
          <ac:spMkLst>
            <pc:docMk/>
            <pc:sldMk cId="460027307" sldId="289"/>
            <ac:spMk id="4" creationId="{8822B534-FD06-4186-81CB-341BFD0A4C77}"/>
          </ac:spMkLst>
        </pc:spChg>
        <pc:spChg chg="add del mod">
          <ac:chgData name="Kyle Foster" userId="90b6fa63-0c55-4218-a12d-99ab63ed509a" providerId="ADAL" clId="{ECEB3AC0-95B4-41C8-A860-4CB66378D59C}" dt="2020-02-03T21:04:59.406" v="99" actId="478"/>
          <ac:spMkLst>
            <pc:docMk/>
            <pc:sldMk cId="460027307" sldId="289"/>
            <ac:spMk id="7" creationId="{6839B7B1-C268-4650-AAD5-D3225B87964C}"/>
          </ac:spMkLst>
        </pc:spChg>
        <pc:picChg chg="add mod">
          <ac:chgData name="Kyle Foster" userId="90b6fa63-0c55-4218-a12d-99ab63ed509a" providerId="ADAL" clId="{ECEB3AC0-95B4-41C8-A860-4CB66378D59C}" dt="2020-02-04T16:57:07.811" v="7148" actId="1076"/>
          <ac:picMkLst>
            <pc:docMk/>
            <pc:sldMk cId="460027307" sldId="289"/>
            <ac:picMk id="5" creationId="{E07B87EC-533D-4A93-ABB1-CE9AA3CB81D5}"/>
          </ac:picMkLst>
        </pc:picChg>
      </pc:sldChg>
      <pc:sldChg chg="add del">
        <pc:chgData name="Kyle Foster" userId="90b6fa63-0c55-4218-a12d-99ab63ed509a" providerId="ADAL" clId="{ECEB3AC0-95B4-41C8-A860-4CB66378D59C}" dt="2020-02-04T15:48:22.197" v="261" actId="47"/>
        <pc:sldMkLst>
          <pc:docMk/>
          <pc:sldMk cId="2811290454" sldId="290"/>
        </pc:sldMkLst>
      </pc:sldChg>
      <pc:sldChg chg="addSp delSp modSp add ord">
        <pc:chgData name="Kyle Foster" userId="90b6fa63-0c55-4218-a12d-99ab63ed509a" providerId="ADAL" clId="{ECEB3AC0-95B4-41C8-A860-4CB66378D59C}" dt="2020-02-04T15:53:18.570" v="945" actId="20577"/>
        <pc:sldMkLst>
          <pc:docMk/>
          <pc:sldMk cId="3027462972" sldId="290"/>
        </pc:sldMkLst>
        <pc:spChg chg="mod">
          <ac:chgData name="Kyle Foster" userId="90b6fa63-0c55-4218-a12d-99ab63ed509a" providerId="ADAL" clId="{ECEB3AC0-95B4-41C8-A860-4CB66378D59C}" dt="2020-02-04T15:49:16.989" v="296" actId="20577"/>
          <ac:spMkLst>
            <pc:docMk/>
            <pc:sldMk cId="3027462972" sldId="290"/>
            <ac:spMk id="2" creationId="{00000000-0000-0000-0000-000000000000}"/>
          </ac:spMkLst>
        </pc:spChg>
        <pc:spChg chg="add del">
          <ac:chgData name="Kyle Foster" userId="90b6fa63-0c55-4218-a12d-99ab63ed509a" providerId="ADAL" clId="{ECEB3AC0-95B4-41C8-A860-4CB66378D59C}" dt="2020-02-04T15:49:31.050" v="299"/>
          <ac:spMkLst>
            <pc:docMk/>
            <pc:sldMk cId="3027462972" sldId="290"/>
            <ac:spMk id="3" creationId="{693BBB2D-E1CC-438D-BE89-AA85371CB286}"/>
          </ac:spMkLst>
        </pc:spChg>
        <pc:spChg chg="add mod">
          <ac:chgData name="Kyle Foster" userId="90b6fa63-0c55-4218-a12d-99ab63ed509a" providerId="ADAL" clId="{ECEB3AC0-95B4-41C8-A860-4CB66378D59C}" dt="2020-02-04T15:53:18.570" v="945" actId="20577"/>
          <ac:spMkLst>
            <pc:docMk/>
            <pc:sldMk cId="3027462972" sldId="290"/>
            <ac:spMk id="8" creationId="{3D4485A7-2820-4E92-BDBA-C86499C80639}"/>
          </ac:spMkLst>
        </pc:spChg>
        <pc:picChg chg="del">
          <ac:chgData name="Kyle Foster" userId="90b6fa63-0c55-4218-a12d-99ab63ed509a" providerId="ADAL" clId="{ECEB3AC0-95B4-41C8-A860-4CB66378D59C}" dt="2020-02-04T15:49:20.732" v="297" actId="478"/>
          <ac:picMkLst>
            <pc:docMk/>
            <pc:sldMk cId="3027462972" sldId="290"/>
            <ac:picMk id="5" creationId="{E07B87EC-533D-4A93-ABB1-CE9AA3CB81D5}"/>
          </ac:picMkLst>
        </pc:picChg>
      </pc:sldChg>
      <pc:sldChg chg="modSp add del">
        <pc:chgData name="Kyle Foster" userId="90b6fa63-0c55-4218-a12d-99ab63ed509a" providerId="ADAL" clId="{ECEB3AC0-95B4-41C8-A860-4CB66378D59C}" dt="2020-02-04T15:48:23.214" v="262" actId="47"/>
        <pc:sldMkLst>
          <pc:docMk/>
          <pc:sldMk cId="269981939" sldId="291"/>
        </pc:sldMkLst>
        <pc:spChg chg="mod">
          <ac:chgData name="Kyle Foster" userId="90b6fa63-0c55-4218-a12d-99ab63ed509a" providerId="ADAL" clId="{ECEB3AC0-95B4-41C8-A860-4CB66378D59C}" dt="2020-02-04T15:47:43.949" v="255" actId="20577"/>
          <ac:spMkLst>
            <pc:docMk/>
            <pc:sldMk cId="269981939" sldId="291"/>
            <ac:spMk id="2" creationId="{00000000-0000-0000-0000-000000000000}"/>
          </ac:spMkLst>
        </pc:spChg>
      </pc:sldChg>
      <pc:sldChg chg="addSp delSp modSp add del">
        <pc:chgData name="Kyle Foster" userId="90b6fa63-0c55-4218-a12d-99ab63ed509a" providerId="ADAL" clId="{ECEB3AC0-95B4-41C8-A860-4CB66378D59C}" dt="2020-02-04T16:17:12.533" v="1082" actId="47"/>
        <pc:sldMkLst>
          <pc:docMk/>
          <pc:sldMk cId="2313466920" sldId="291"/>
        </pc:sldMkLst>
        <pc:spChg chg="mod">
          <ac:chgData name="Kyle Foster" userId="90b6fa63-0c55-4218-a12d-99ab63ed509a" providerId="ADAL" clId="{ECEB3AC0-95B4-41C8-A860-4CB66378D59C}" dt="2020-02-04T16:16:31.332" v="1072" actId="21"/>
          <ac:spMkLst>
            <pc:docMk/>
            <pc:sldMk cId="2313466920" sldId="291"/>
            <ac:spMk id="8" creationId="{3D4485A7-2820-4E92-BDBA-C86499C80639}"/>
          </ac:spMkLst>
        </pc:spChg>
        <pc:picChg chg="add del mod">
          <ac:chgData name="Kyle Foster" userId="90b6fa63-0c55-4218-a12d-99ab63ed509a" providerId="ADAL" clId="{ECEB3AC0-95B4-41C8-A860-4CB66378D59C}" dt="2020-02-04T16:16:46.440" v="1075" actId="21"/>
          <ac:picMkLst>
            <pc:docMk/>
            <pc:sldMk cId="2313466920" sldId="291"/>
            <ac:picMk id="3" creationId="{CE5B601B-A213-45C6-ADB1-CA8E2AE27BBB}"/>
          </ac:picMkLst>
        </pc:picChg>
      </pc:sldChg>
      <pc:sldChg chg="addSp delSp modSp add ord">
        <pc:chgData name="Kyle Foster" userId="90b6fa63-0c55-4218-a12d-99ab63ed509a" providerId="ADAL" clId="{ECEB3AC0-95B4-41C8-A860-4CB66378D59C}" dt="2020-02-04T16:17:10.660" v="1081" actId="1076"/>
        <pc:sldMkLst>
          <pc:docMk/>
          <pc:sldMk cId="3362978192" sldId="292"/>
        </pc:sldMkLst>
        <pc:spChg chg="mod">
          <ac:chgData name="Kyle Foster" userId="90b6fa63-0c55-4218-a12d-99ab63ed509a" providerId="ADAL" clId="{ECEB3AC0-95B4-41C8-A860-4CB66378D59C}" dt="2020-02-04T16:16:37.470" v="1074" actId="5793"/>
          <ac:spMkLst>
            <pc:docMk/>
            <pc:sldMk cId="3362978192" sldId="292"/>
            <ac:spMk id="8" creationId="{3D4485A7-2820-4E92-BDBA-C86499C80639}"/>
          </ac:spMkLst>
        </pc:spChg>
        <pc:picChg chg="add del mod">
          <ac:chgData name="Kyle Foster" userId="90b6fa63-0c55-4218-a12d-99ab63ed509a" providerId="ADAL" clId="{ECEB3AC0-95B4-41C8-A860-4CB66378D59C}" dt="2020-02-04T16:16:54.100" v="1078" actId="478"/>
          <ac:picMkLst>
            <pc:docMk/>
            <pc:sldMk cId="3362978192" sldId="292"/>
            <ac:picMk id="3" creationId="{D5EA40DA-41C6-4DD7-8E5B-32906E513C1F}"/>
          </ac:picMkLst>
        </pc:picChg>
        <pc:picChg chg="add mod">
          <ac:chgData name="Kyle Foster" userId="90b6fa63-0c55-4218-a12d-99ab63ed509a" providerId="ADAL" clId="{ECEB3AC0-95B4-41C8-A860-4CB66378D59C}" dt="2020-02-04T16:17:10.660" v="1081" actId="1076"/>
          <ac:picMkLst>
            <pc:docMk/>
            <pc:sldMk cId="3362978192" sldId="292"/>
            <ac:picMk id="9" creationId="{BD21C508-BBEF-4662-A9DF-31288868C2F0}"/>
          </ac:picMkLst>
        </pc:picChg>
      </pc:sldChg>
      <pc:sldChg chg="addSp delSp modSp add del">
        <pc:chgData name="Kyle Foster" userId="90b6fa63-0c55-4218-a12d-99ab63ed509a" providerId="ADAL" clId="{ECEB3AC0-95B4-41C8-A860-4CB66378D59C}" dt="2020-02-04T16:20:40.236" v="1139" actId="2696"/>
        <pc:sldMkLst>
          <pc:docMk/>
          <pc:sldMk cId="3788864277" sldId="293"/>
        </pc:sldMkLst>
        <pc:spChg chg="add del mod">
          <ac:chgData name="Kyle Foster" userId="90b6fa63-0c55-4218-a12d-99ab63ed509a" providerId="ADAL" clId="{ECEB3AC0-95B4-41C8-A860-4CB66378D59C}" dt="2020-02-04T16:18:11.636" v="1095" actId="478"/>
          <ac:spMkLst>
            <pc:docMk/>
            <pc:sldMk cId="3788864277" sldId="293"/>
            <ac:spMk id="5" creationId="{C1E2F0E2-4ABD-4F42-AF10-29C76F685A34}"/>
          </ac:spMkLst>
        </pc:spChg>
        <pc:spChg chg="add del mod">
          <ac:chgData name="Kyle Foster" userId="90b6fa63-0c55-4218-a12d-99ab63ed509a" providerId="ADAL" clId="{ECEB3AC0-95B4-41C8-A860-4CB66378D59C}" dt="2020-02-04T16:18:16.988" v="1097" actId="478"/>
          <ac:spMkLst>
            <pc:docMk/>
            <pc:sldMk cId="3788864277" sldId="293"/>
            <ac:spMk id="6" creationId="{960C669A-DB06-4F96-BF1C-8D5FED4CCA88}"/>
          </ac:spMkLst>
        </pc:spChg>
        <pc:spChg chg="del mod">
          <ac:chgData name="Kyle Foster" userId="90b6fa63-0c55-4218-a12d-99ab63ed509a" providerId="ADAL" clId="{ECEB3AC0-95B4-41C8-A860-4CB66378D59C}" dt="2020-02-04T16:17:51.936" v="1092" actId="478"/>
          <ac:spMkLst>
            <pc:docMk/>
            <pc:sldMk cId="3788864277" sldId="293"/>
            <ac:spMk id="8" creationId="{3D4485A7-2820-4E92-BDBA-C86499C80639}"/>
          </ac:spMkLst>
        </pc:spChg>
        <pc:spChg chg="add mod">
          <ac:chgData name="Kyle Foster" userId="90b6fa63-0c55-4218-a12d-99ab63ed509a" providerId="ADAL" clId="{ECEB3AC0-95B4-41C8-A860-4CB66378D59C}" dt="2020-02-04T16:20:14.550" v="1135" actId="20577"/>
          <ac:spMkLst>
            <pc:docMk/>
            <pc:sldMk cId="3788864277" sldId="293"/>
            <ac:spMk id="11" creationId="{9910C474-A2F4-40D8-A5AA-4DE6D7C9FF34}"/>
          </ac:spMkLst>
        </pc:spChg>
        <pc:picChg chg="del">
          <ac:chgData name="Kyle Foster" userId="90b6fa63-0c55-4218-a12d-99ab63ed509a" providerId="ADAL" clId="{ECEB3AC0-95B4-41C8-A860-4CB66378D59C}" dt="2020-02-04T16:17:40.719" v="1089" actId="478"/>
          <ac:picMkLst>
            <pc:docMk/>
            <pc:sldMk cId="3788864277" sldId="293"/>
            <ac:picMk id="3" creationId="{D5EA40DA-41C6-4DD7-8E5B-32906E513C1F}"/>
          </ac:picMkLst>
        </pc:picChg>
        <pc:picChg chg="add mod">
          <ac:chgData name="Kyle Foster" userId="90b6fa63-0c55-4218-a12d-99ab63ed509a" providerId="ADAL" clId="{ECEB3AC0-95B4-41C8-A860-4CB66378D59C}" dt="2020-02-04T16:19:26.720" v="1122" actId="1076"/>
          <ac:picMkLst>
            <pc:docMk/>
            <pc:sldMk cId="3788864277" sldId="293"/>
            <ac:picMk id="12" creationId="{7DAF8774-A9FE-47D8-8A94-8E5AABB1E767}"/>
          </ac:picMkLst>
        </pc:picChg>
        <pc:picChg chg="add mod">
          <ac:chgData name="Kyle Foster" userId="90b6fa63-0c55-4218-a12d-99ab63ed509a" providerId="ADAL" clId="{ECEB3AC0-95B4-41C8-A860-4CB66378D59C}" dt="2020-02-04T16:20:19.878" v="1136" actId="1076"/>
          <ac:picMkLst>
            <pc:docMk/>
            <pc:sldMk cId="3788864277" sldId="293"/>
            <ac:picMk id="13" creationId="{3F567760-469B-4B60-BA16-DEA6D6EF7C40}"/>
          </ac:picMkLst>
        </pc:picChg>
      </pc:sldChg>
      <pc:sldChg chg="add">
        <pc:chgData name="Kyle Foster" userId="90b6fa63-0c55-4218-a12d-99ab63ed509a" providerId="ADAL" clId="{ECEB3AC0-95B4-41C8-A860-4CB66378D59C}" dt="2020-02-04T16:16:26.395" v="1071"/>
        <pc:sldMkLst>
          <pc:docMk/>
          <pc:sldMk cId="1203768149" sldId="294"/>
        </pc:sldMkLst>
      </pc:sldChg>
      <pc:sldChg chg="add del">
        <pc:chgData name="Kyle Foster" userId="90b6fa63-0c55-4218-a12d-99ab63ed509a" providerId="ADAL" clId="{ECEB3AC0-95B4-41C8-A860-4CB66378D59C}" dt="2020-02-04T16:20:33.670" v="1138"/>
        <pc:sldMkLst>
          <pc:docMk/>
          <pc:sldMk cId="931639509" sldId="295"/>
        </pc:sldMkLst>
      </pc:sldChg>
      <pc:sldChg chg="modSp add ord">
        <pc:chgData name="Kyle Foster" userId="90b6fa63-0c55-4218-a12d-99ab63ed509a" providerId="ADAL" clId="{ECEB3AC0-95B4-41C8-A860-4CB66378D59C}" dt="2020-02-04T16:27:56.471" v="2579" actId="33524"/>
        <pc:sldMkLst>
          <pc:docMk/>
          <pc:sldMk cId="995893024" sldId="295"/>
        </pc:sldMkLst>
        <pc:spChg chg="mod">
          <ac:chgData name="Kyle Foster" userId="90b6fa63-0c55-4218-a12d-99ab63ed509a" providerId="ADAL" clId="{ECEB3AC0-95B4-41C8-A860-4CB66378D59C}" dt="2020-02-04T16:22:04.653" v="1171" actId="20577"/>
          <ac:spMkLst>
            <pc:docMk/>
            <pc:sldMk cId="995893024" sldId="295"/>
            <ac:spMk id="2" creationId="{00000000-0000-0000-0000-000000000000}"/>
          </ac:spMkLst>
        </pc:spChg>
        <pc:spChg chg="mod">
          <ac:chgData name="Kyle Foster" userId="90b6fa63-0c55-4218-a12d-99ab63ed509a" providerId="ADAL" clId="{ECEB3AC0-95B4-41C8-A860-4CB66378D59C}" dt="2020-02-04T16:27:56.471" v="2579" actId="33524"/>
          <ac:spMkLst>
            <pc:docMk/>
            <pc:sldMk cId="995893024" sldId="295"/>
            <ac:spMk id="8" creationId="{3D4485A7-2820-4E92-BDBA-C86499C80639}"/>
          </ac:spMkLst>
        </pc:spChg>
      </pc:sldChg>
      <pc:sldChg chg="modSp add">
        <pc:chgData name="Kyle Foster" userId="90b6fa63-0c55-4218-a12d-99ab63ed509a" providerId="ADAL" clId="{ECEB3AC0-95B4-41C8-A860-4CB66378D59C}" dt="2020-02-04T16:40:39.581" v="4591" actId="27636"/>
        <pc:sldMkLst>
          <pc:docMk/>
          <pc:sldMk cId="3172792317" sldId="296"/>
        </pc:sldMkLst>
        <pc:spChg chg="mod">
          <ac:chgData name="Kyle Foster" userId="90b6fa63-0c55-4218-a12d-99ab63ed509a" providerId="ADAL" clId="{ECEB3AC0-95B4-41C8-A860-4CB66378D59C}" dt="2020-02-04T16:29:38.739" v="2769" actId="20577"/>
          <ac:spMkLst>
            <pc:docMk/>
            <pc:sldMk cId="3172792317" sldId="296"/>
            <ac:spMk id="2" creationId="{00000000-0000-0000-0000-000000000000}"/>
          </ac:spMkLst>
        </pc:spChg>
        <pc:spChg chg="mod">
          <ac:chgData name="Kyle Foster" userId="90b6fa63-0c55-4218-a12d-99ab63ed509a" providerId="ADAL" clId="{ECEB3AC0-95B4-41C8-A860-4CB66378D59C}" dt="2020-02-04T16:40:39.581" v="4591" actId="27636"/>
          <ac:spMkLst>
            <pc:docMk/>
            <pc:sldMk cId="3172792317" sldId="296"/>
            <ac:spMk id="8" creationId="{3D4485A7-2820-4E92-BDBA-C86499C80639}"/>
          </ac:spMkLst>
        </pc:spChg>
      </pc:sldChg>
      <pc:sldChg chg="modSp add">
        <pc:chgData name="Kyle Foster" userId="90b6fa63-0c55-4218-a12d-99ab63ed509a" providerId="ADAL" clId="{ECEB3AC0-95B4-41C8-A860-4CB66378D59C}" dt="2020-02-04T16:43:38.428" v="5129" actId="20577"/>
        <pc:sldMkLst>
          <pc:docMk/>
          <pc:sldMk cId="4151830244" sldId="297"/>
        </pc:sldMkLst>
        <pc:spChg chg="mod">
          <ac:chgData name="Kyle Foster" userId="90b6fa63-0c55-4218-a12d-99ab63ed509a" providerId="ADAL" clId="{ECEB3AC0-95B4-41C8-A860-4CB66378D59C}" dt="2020-02-04T16:43:38.428" v="5129" actId="20577"/>
          <ac:spMkLst>
            <pc:docMk/>
            <pc:sldMk cId="4151830244" sldId="297"/>
            <ac:spMk id="8" creationId="{3D4485A7-2820-4E92-BDBA-C86499C80639}"/>
          </ac:spMkLst>
        </pc:spChg>
      </pc:sldChg>
      <pc:sldChg chg="modSp add ord">
        <pc:chgData name="Kyle Foster" userId="90b6fa63-0c55-4218-a12d-99ab63ed509a" providerId="ADAL" clId="{ECEB3AC0-95B4-41C8-A860-4CB66378D59C}" dt="2020-02-04T16:45:52.074" v="5271" actId="6549"/>
        <pc:sldMkLst>
          <pc:docMk/>
          <pc:sldMk cId="2455437763" sldId="298"/>
        </pc:sldMkLst>
        <pc:spChg chg="mod">
          <ac:chgData name="Kyle Foster" userId="90b6fa63-0c55-4218-a12d-99ab63ed509a" providerId="ADAL" clId="{ECEB3AC0-95B4-41C8-A860-4CB66378D59C}" dt="2020-02-04T16:44:49.101" v="5194" actId="27636"/>
          <ac:spMkLst>
            <pc:docMk/>
            <pc:sldMk cId="2455437763" sldId="298"/>
            <ac:spMk id="2" creationId="{00000000-0000-0000-0000-000000000000}"/>
          </ac:spMkLst>
        </pc:spChg>
        <pc:spChg chg="mod">
          <ac:chgData name="Kyle Foster" userId="90b6fa63-0c55-4218-a12d-99ab63ed509a" providerId="ADAL" clId="{ECEB3AC0-95B4-41C8-A860-4CB66378D59C}" dt="2020-02-04T16:45:52.074" v="5271" actId="6549"/>
          <ac:spMkLst>
            <pc:docMk/>
            <pc:sldMk cId="2455437763" sldId="298"/>
            <ac:spMk id="3" creationId="{00000000-0000-0000-0000-000000000000}"/>
          </ac:spMkLst>
        </pc:spChg>
      </pc:sldChg>
      <pc:sldChg chg="addSp modSp add">
        <pc:chgData name="Kyle Foster" userId="90b6fa63-0c55-4218-a12d-99ab63ed509a" providerId="ADAL" clId="{ECEB3AC0-95B4-41C8-A860-4CB66378D59C}" dt="2020-02-04T16:58:13.001" v="7210" actId="27636"/>
        <pc:sldMkLst>
          <pc:docMk/>
          <pc:sldMk cId="1774085985" sldId="299"/>
        </pc:sldMkLst>
        <pc:spChg chg="mod">
          <ac:chgData name="Kyle Foster" userId="90b6fa63-0c55-4218-a12d-99ab63ed509a" providerId="ADAL" clId="{ECEB3AC0-95B4-41C8-A860-4CB66378D59C}" dt="2020-02-04T16:46:18.766" v="5338" actId="27636"/>
          <ac:spMkLst>
            <pc:docMk/>
            <pc:sldMk cId="1774085985" sldId="299"/>
            <ac:spMk id="2" creationId="{00000000-0000-0000-0000-000000000000}"/>
          </ac:spMkLst>
        </pc:spChg>
        <pc:spChg chg="mod">
          <ac:chgData name="Kyle Foster" userId="90b6fa63-0c55-4218-a12d-99ab63ed509a" providerId="ADAL" clId="{ECEB3AC0-95B4-41C8-A860-4CB66378D59C}" dt="2020-02-04T16:58:13.001" v="7210" actId="27636"/>
          <ac:spMkLst>
            <pc:docMk/>
            <pc:sldMk cId="1774085985" sldId="299"/>
            <ac:spMk id="3" creationId="{00000000-0000-0000-0000-000000000000}"/>
          </ac:spMkLst>
        </pc:spChg>
        <pc:picChg chg="add mod">
          <ac:chgData name="Kyle Foster" userId="90b6fa63-0c55-4218-a12d-99ab63ed509a" providerId="ADAL" clId="{ECEB3AC0-95B4-41C8-A860-4CB66378D59C}" dt="2020-02-04T16:57:51.714" v="7156" actId="1076"/>
          <ac:picMkLst>
            <pc:docMk/>
            <pc:sldMk cId="1774085985" sldId="299"/>
            <ac:picMk id="7" creationId="{35207CDA-2199-45ED-81FE-FF4D7B93ECA6}"/>
          </ac:picMkLst>
        </pc:picChg>
      </pc:sldChg>
      <pc:sldChg chg="modSp add">
        <pc:chgData name="Kyle Foster" userId="90b6fa63-0c55-4218-a12d-99ab63ed509a" providerId="ADAL" clId="{ECEB3AC0-95B4-41C8-A860-4CB66378D59C}" dt="2020-02-04T16:56:44.556" v="7144" actId="313"/>
        <pc:sldMkLst>
          <pc:docMk/>
          <pc:sldMk cId="4134824351" sldId="300"/>
        </pc:sldMkLst>
        <pc:spChg chg="mod">
          <ac:chgData name="Kyle Foster" userId="90b6fa63-0c55-4218-a12d-99ab63ed509a" providerId="ADAL" clId="{ECEB3AC0-95B4-41C8-A860-4CB66378D59C}" dt="2020-02-04T16:56:44.556" v="7144" actId="313"/>
          <ac:spMkLst>
            <pc:docMk/>
            <pc:sldMk cId="4134824351" sldId="300"/>
            <ac:spMk id="3" creationId="{00000000-0000-0000-0000-000000000000}"/>
          </ac:spMkLst>
        </pc:spChg>
      </pc:sldChg>
      <pc:sldChg chg="modSp add ord">
        <pc:chgData name="Kyle Foster" userId="90b6fa63-0c55-4218-a12d-99ab63ed509a" providerId="ADAL" clId="{ECEB3AC0-95B4-41C8-A860-4CB66378D59C}" dt="2020-02-04T19:25:41.759" v="8090" actId="20577"/>
        <pc:sldMkLst>
          <pc:docMk/>
          <pc:sldMk cId="3135383398" sldId="301"/>
        </pc:sldMkLst>
        <pc:spChg chg="mod">
          <ac:chgData name="Kyle Foster" userId="90b6fa63-0c55-4218-a12d-99ab63ed509a" providerId="ADAL" clId="{ECEB3AC0-95B4-41C8-A860-4CB66378D59C}" dt="2020-02-04T19:22:12.987" v="7334" actId="20577"/>
          <ac:spMkLst>
            <pc:docMk/>
            <pc:sldMk cId="3135383398" sldId="301"/>
            <ac:spMk id="2" creationId="{00000000-0000-0000-0000-000000000000}"/>
          </ac:spMkLst>
        </pc:spChg>
        <pc:spChg chg="mod">
          <ac:chgData name="Kyle Foster" userId="90b6fa63-0c55-4218-a12d-99ab63ed509a" providerId="ADAL" clId="{ECEB3AC0-95B4-41C8-A860-4CB66378D59C}" dt="2020-02-04T19:25:41.759" v="8090" actId="20577"/>
          <ac:spMkLst>
            <pc:docMk/>
            <pc:sldMk cId="3135383398" sldId="301"/>
            <ac:spMk id="8" creationId="{3D4485A7-2820-4E92-BDBA-C86499C80639}"/>
          </ac:spMkLst>
        </pc:spChg>
      </pc:sldChg>
      <pc:sldChg chg="modSp add">
        <pc:chgData name="Kyle Foster" userId="90b6fa63-0c55-4218-a12d-99ab63ed509a" providerId="ADAL" clId="{ECEB3AC0-95B4-41C8-A860-4CB66378D59C}" dt="2020-02-04T19:30:12.543" v="8987" actId="14100"/>
        <pc:sldMkLst>
          <pc:docMk/>
          <pc:sldMk cId="2968976147" sldId="302"/>
        </pc:sldMkLst>
        <pc:spChg chg="mod">
          <ac:chgData name="Kyle Foster" userId="90b6fa63-0c55-4218-a12d-99ab63ed509a" providerId="ADAL" clId="{ECEB3AC0-95B4-41C8-A860-4CB66378D59C}" dt="2020-02-04T19:30:12.543" v="8987" actId="14100"/>
          <ac:spMkLst>
            <pc:docMk/>
            <pc:sldMk cId="2968976147" sldId="302"/>
            <ac:spMk id="8" creationId="{3D4485A7-2820-4E92-BDBA-C86499C8063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upport.fostechsolutions.com/a/solut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hing&#10;&#10;Description generated with high confidence"/>
          <p:cNvPicPr>
            <a:picLocks noChangeAspect="1"/>
          </p:cNvPicPr>
          <p:nvPr/>
        </p:nvPicPr>
        <p:blipFill>
          <a:blip r:embed="rId2"/>
          <a:stretch>
            <a:fillRect/>
          </a:stretch>
        </p:blipFill>
        <p:spPr>
          <a:xfrm>
            <a:off x="2589213" y="598387"/>
            <a:ext cx="5620332" cy="3854971"/>
          </a:xfrm>
          <a:prstGeom prst="rect">
            <a:avLst/>
          </a:prstGeom>
        </p:spPr>
      </p:pic>
      <p:sp>
        <p:nvSpPr>
          <p:cNvPr id="3" name="Subtitle 2"/>
          <p:cNvSpPr>
            <a:spLocks noGrp="1"/>
          </p:cNvSpPr>
          <p:nvPr>
            <p:ph type="subTitle" idx="1"/>
          </p:nvPr>
        </p:nvSpPr>
        <p:spPr>
          <a:xfrm>
            <a:off x="1377043" y="5751426"/>
            <a:ext cx="8915399" cy="1016374"/>
          </a:xfrm>
        </p:spPr>
        <p:txBody>
          <a:bodyPr vert="horz" lIns="91440" tIns="45720" rIns="91440" bIns="45720" rtlCol="0" anchor="t">
            <a:normAutofit/>
          </a:bodyPr>
          <a:lstStyle/>
          <a:p>
            <a:pPr algn="ctr">
              <a:lnSpc>
                <a:spcPct val="80000"/>
              </a:lnSpc>
              <a:spcBef>
                <a:spcPct val="0"/>
              </a:spcBef>
            </a:pPr>
            <a:r>
              <a:rPr lang="en-US" b="1" dirty="0">
                <a:solidFill>
                  <a:schemeClr val="tx1">
                    <a:lumMod val="85000"/>
                    <a:lumOff val="15000"/>
                  </a:schemeClr>
                </a:solidFill>
              </a:rPr>
              <a:t>AVP is now managing 30 NFJP Grants for 32 States and counting.   </a:t>
            </a:r>
          </a:p>
          <a:p>
            <a:pPr>
              <a:lnSpc>
                <a:spcPct val="80000"/>
              </a:lnSpc>
              <a:spcBef>
                <a:spcPct val="0"/>
              </a:spcBef>
            </a:pPr>
            <a:endParaRPr lang="en-US" b="1" dirty="0">
              <a:solidFill>
                <a:schemeClr val="tx1">
                  <a:lumMod val="85000"/>
                  <a:lumOff val="15000"/>
                </a:schemeClr>
              </a:solidFill>
            </a:endParaRPr>
          </a:p>
        </p:txBody>
      </p:sp>
      <p:sp>
        <p:nvSpPr>
          <p:cNvPr id="5" name="Subtitle 2"/>
          <p:cNvSpPr txBox="1">
            <a:spLocks/>
          </p:cNvSpPr>
          <p:nvPr/>
        </p:nvSpPr>
        <p:spPr>
          <a:xfrm>
            <a:off x="1638300" y="4739209"/>
            <a:ext cx="8915399" cy="823448"/>
          </a:xfrm>
          <a:prstGeom prst="rect">
            <a:avLst/>
          </a:prstGeom>
        </p:spPr>
        <p:txBody>
          <a:bodyPr vert="horz" lIns="91440" tIns="45720" rIns="91440" bIns="45720" rtlCol="0" anchor="b">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nSpc>
                <a:spcPct val="80000"/>
              </a:lnSpc>
              <a:spcBef>
                <a:spcPct val="0"/>
              </a:spcBef>
            </a:pPr>
            <a:r>
              <a:rPr lang="en-US" sz="3600" b="1" dirty="0">
                <a:solidFill>
                  <a:schemeClr val="tx1">
                    <a:lumMod val="85000"/>
                    <a:lumOff val="15000"/>
                  </a:schemeClr>
                </a:solidFill>
                <a:latin typeface="+mj-lt"/>
                <a:ea typeface="+mj-ea"/>
                <a:cs typeface="+mj-cs"/>
              </a:rPr>
              <a:t>Agency View-Point NFJP Users Forum</a:t>
            </a:r>
          </a:p>
        </p:txBody>
      </p:sp>
    </p:spTree>
    <p:extLst>
      <p:ext uri="{BB962C8B-B14F-4D97-AF65-F5344CB8AC3E}">
        <p14:creationId xmlns:p14="http://schemas.microsoft.com/office/powerpoint/2010/main" val="876688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a:bodyPr>
          <a:lstStyle/>
          <a:p>
            <a:br>
              <a:rPr lang="en-US" dirty="0">
                <a:solidFill>
                  <a:schemeClr val="bg1"/>
                </a:solidFill>
              </a:rPr>
            </a:br>
            <a:r>
              <a:rPr lang="en-US" b="1" dirty="0">
                <a:solidFill>
                  <a:schemeClr val="bg1"/>
                </a:solidFill>
              </a:rPr>
              <a:t>MSG Rate Calculation Update</a:t>
            </a:r>
          </a:p>
        </p:txBody>
      </p:sp>
      <p:sp>
        <p:nvSpPr>
          <p:cNvPr id="8" name="Content Placeholder 2">
            <a:extLst>
              <a:ext uri="{FF2B5EF4-FFF2-40B4-BE49-F238E27FC236}">
                <a16:creationId xmlns:a16="http://schemas.microsoft.com/office/drawing/2014/main" id="{3D4485A7-2820-4E92-BDBA-C86499C80639}"/>
              </a:ext>
            </a:extLst>
          </p:cNvPr>
          <p:cNvSpPr>
            <a:spLocks noGrp="1"/>
          </p:cNvSpPr>
          <p:nvPr>
            <p:ph idx="1"/>
          </p:nvPr>
        </p:nvSpPr>
        <p:spPr>
          <a:xfrm>
            <a:off x="1843392" y="2101362"/>
            <a:ext cx="9383408" cy="4756638"/>
          </a:xfrm>
        </p:spPr>
        <p:txBody>
          <a:bodyPr>
            <a:normAutofit/>
          </a:bodyPr>
          <a:lstStyle/>
          <a:p>
            <a:pPr marL="457200" lvl="1" indent="0">
              <a:buNone/>
            </a:pPr>
            <a:endParaRPr lang="en-US" b="1" dirty="0"/>
          </a:p>
          <a:p>
            <a:pPr lvl="1"/>
            <a:r>
              <a:rPr lang="en-US" b="1" dirty="0"/>
              <a:t>When do you need MSG Gains</a:t>
            </a:r>
          </a:p>
          <a:p>
            <a:pPr lvl="2"/>
            <a:r>
              <a:rPr lang="en-US" b="1" dirty="0"/>
              <a:t>DOL defined MSG to me a couple weeks ago as; </a:t>
            </a:r>
          </a:p>
          <a:p>
            <a:pPr marL="1371600" lvl="3" indent="0">
              <a:buNone/>
            </a:pPr>
            <a:r>
              <a:rPr lang="en-US" b="1" dirty="0"/>
              <a:t>You need 1 gain per period of participation</a:t>
            </a:r>
          </a:p>
          <a:p>
            <a:pPr marL="1828800" lvl="4" indent="0">
              <a:buNone/>
            </a:pPr>
            <a:r>
              <a:rPr lang="en-US" b="1" dirty="0"/>
              <a:t>Per period of training(leading to a recognized credential)</a:t>
            </a:r>
          </a:p>
          <a:p>
            <a:pPr marL="2286000" lvl="5" indent="0">
              <a:buNone/>
            </a:pPr>
            <a:r>
              <a:rPr lang="en-US" b="1" dirty="0"/>
              <a:t>Per Program Year</a:t>
            </a:r>
          </a:p>
          <a:p>
            <a:pPr lvl="2"/>
            <a:endParaRPr lang="en-US" b="1" dirty="0"/>
          </a:p>
          <a:p>
            <a:pPr lvl="2"/>
            <a:r>
              <a:rPr lang="en-US" b="1" dirty="0"/>
              <a:t>I rewrote that to say; You need at least 1 gain for each program year that a Participant is in a training leading to a recognized credential.</a:t>
            </a:r>
          </a:p>
          <a:p>
            <a:pPr lvl="2"/>
            <a:endParaRPr lang="en-US" b="1" dirty="0"/>
          </a:p>
          <a:p>
            <a:pPr lvl="2"/>
            <a:r>
              <a:rPr lang="en-US" b="1" dirty="0"/>
              <a:t>To have a perfect MSG rate, you need;</a:t>
            </a:r>
          </a:p>
          <a:p>
            <a:pPr lvl="3"/>
            <a:r>
              <a:rPr lang="en-US" b="1" dirty="0"/>
              <a:t>At least 1 gain the quarter they enter training leading to a recognized credential.</a:t>
            </a:r>
          </a:p>
          <a:p>
            <a:pPr lvl="3"/>
            <a:r>
              <a:rPr lang="en-US" b="1" dirty="0"/>
              <a:t>At least 1 gain every 12 months they are in training leading to a recognized credential.</a:t>
            </a:r>
          </a:p>
          <a:p>
            <a:pPr lvl="3"/>
            <a:r>
              <a:rPr lang="en-US" b="1" dirty="0"/>
              <a:t>At least 1 gain the quarter the complete the training leading to a recognized credential.</a:t>
            </a:r>
          </a:p>
          <a:p>
            <a:pPr lvl="3"/>
            <a:endParaRPr lang="en-US" b="1" dirty="0"/>
          </a:p>
          <a:p>
            <a:pPr lvl="2"/>
            <a:endParaRPr lang="en-US" b="1" dirty="0"/>
          </a:p>
          <a:p>
            <a:endParaRPr lang="en-US" b="1" dirty="0"/>
          </a:p>
        </p:txBody>
      </p:sp>
    </p:spTree>
    <p:extLst>
      <p:ext uri="{BB962C8B-B14F-4D97-AF65-F5344CB8AC3E}">
        <p14:creationId xmlns:p14="http://schemas.microsoft.com/office/powerpoint/2010/main" val="4151830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fontScale="90000"/>
          </a:bodyPr>
          <a:lstStyle/>
          <a:p>
            <a:br>
              <a:rPr lang="en-US" dirty="0">
                <a:solidFill>
                  <a:schemeClr val="bg1"/>
                </a:solidFill>
              </a:rPr>
            </a:br>
            <a:r>
              <a:rPr lang="en-US" b="1" dirty="0">
                <a:solidFill>
                  <a:schemeClr val="bg1"/>
                </a:solidFill>
              </a:rPr>
              <a:t>Job Placement not a staff assisted service</a:t>
            </a:r>
          </a:p>
        </p:txBody>
      </p:sp>
      <p:sp>
        <p:nvSpPr>
          <p:cNvPr id="3" name="Content Placeholder 2"/>
          <p:cNvSpPr>
            <a:spLocks noGrp="1"/>
          </p:cNvSpPr>
          <p:nvPr>
            <p:ph idx="1"/>
          </p:nvPr>
        </p:nvSpPr>
        <p:spPr>
          <a:xfrm>
            <a:off x="1843392" y="2306696"/>
            <a:ext cx="9383408" cy="4551304"/>
          </a:xfrm>
        </p:spPr>
        <p:txBody>
          <a:bodyPr>
            <a:normAutofit/>
          </a:bodyPr>
          <a:lstStyle/>
          <a:p>
            <a:pPr marL="914400" lvl="2" indent="0">
              <a:buNone/>
            </a:pPr>
            <a:endParaRPr lang="en-US" b="1" dirty="0"/>
          </a:p>
          <a:p>
            <a:pPr lvl="1"/>
            <a:r>
              <a:rPr lang="en-US" b="1" dirty="0"/>
              <a:t>Job Placement is not a staff assisted service, therefore it should;</a:t>
            </a:r>
          </a:p>
          <a:p>
            <a:pPr lvl="2"/>
            <a:r>
              <a:rPr lang="en-US" b="1" dirty="0"/>
              <a:t>Not set the Last Date of Service.</a:t>
            </a:r>
          </a:p>
          <a:p>
            <a:pPr lvl="2"/>
            <a:r>
              <a:rPr lang="en-US" b="1" dirty="0"/>
              <a:t>Not extend the date of exit by 90 days.</a:t>
            </a:r>
          </a:p>
          <a:p>
            <a:pPr marL="914400" lvl="2" indent="0">
              <a:buNone/>
            </a:pPr>
            <a:r>
              <a:rPr lang="en-US" b="1" dirty="0"/>
              <a:t>according to Teresa, DOL FPO Dallas Region 5</a:t>
            </a:r>
          </a:p>
          <a:p>
            <a:pPr marL="914400" lvl="2" indent="0">
              <a:buNone/>
            </a:pPr>
            <a:endParaRPr lang="en-US" b="1" dirty="0"/>
          </a:p>
          <a:p>
            <a:pPr marL="514350" lvl="1" indent="0">
              <a:buNone/>
            </a:pPr>
            <a:endParaRPr lang="en-US" b="1" dirty="0"/>
          </a:p>
          <a:p>
            <a:endParaRPr lang="en-US" b="1" dirty="0"/>
          </a:p>
        </p:txBody>
      </p:sp>
    </p:spTree>
    <p:extLst>
      <p:ext uri="{BB962C8B-B14F-4D97-AF65-F5344CB8AC3E}">
        <p14:creationId xmlns:p14="http://schemas.microsoft.com/office/powerpoint/2010/main" val="2455437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a:bodyPr>
          <a:lstStyle/>
          <a:p>
            <a:br>
              <a:rPr lang="en-US" dirty="0">
                <a:solidFill>
                  <a:schemeClr val="bg1"/>
                </a:solidFill>
              </a:rPr>
            </a:br>
            <a:r>
              <a:rPr lang="en-US" b="1" dirty="0">
                <a:solidFill>
                  <a:schemeClr val="bg1"/>
                </a:solidFill>
              </a:rPr>
              <a:t>Element 1811  and Secondary School</a:t>
            </a:r>
          </a:p>
        </p:txBody>
      </p:sp>
      <p:sp>
        <p:nvSpPr>
          <p:cNvPr id="3" name="Content Placeholder 2"/>
          <p:cNvSpPr>
            <a:spLocks noGrp="1"/>
          </p:cNvSpPr>
          <p:nvPr>
            <p:ph idx="1"/>
          </p:nvPr>
        </p:nvSpPr>
        <p:spPr>
          <a:xfrm>
            <a:off x="1843392" y="2007476"/>
            <a:ext cx="9383408" cy="4850524"/>
          </a:xfrm>
        </p:spPr>
        <p:txBody>
          <a:bodyPr>
            <a:normAutofit fontScale="92500" lnSpcReduction="10000"/>
          </a:bodyPr>
          <a:lstStyle/>
          <a:p>
            <a:pPr marL="914400" lvl="2" indent="0">
              <a:buNone/>
            </a:pPr>
            <a:endParaRPr lang="en-US" b="1" dirty="0"/>
          </a:p>
          <a:p>
            <a:pPr lvl="1"/>
            <a:r>
              <a:rPr lang="en-US" b="1" dirty="0"/>
              <a:t>We discussed element 1811 multiple times in our first months off holding webinars.  I recall not understanding WIOA enough to determine the secondary credential issue.  Now I believe we can get this corrected.</a:t>
            </a:r>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a:p>
            <a:pPr lvl="1"/>
            <a:r>
              <a:rPr lang="en-US" b="1" dirty="0"/>
              <a:t>Discussion on how to implement this.</a:t>
            </a:r>
          </a:p>
          <a:p>
            <a:pPr lvl="1"/>
            <a:endParaRPr lang="en-US" b="1" dirty="0"/>
          </a:p>
          <a:p>
            <a:pPr lvl="1"/>
            <a:endParaRPr lang="en-US" b="1" dirty="0"/>
          </a:p>
          <a:p>
            <a:pPr lvl="1"/>
            <a:endParaRPr lang="en-US" b="1" dirty="0"/>
          </a:p>
          <a:p>
            <a:pPr marL="514350" lvl="1" indent="0">
              <a:buNone/>
            </a:pPr>
            <a:endParaRPr lang="en-US" b="1" dirty="0"/>
          </a:p>
          <a:p>
            <a:endParaRPr lang="en-US" b="1" dirty="0"/>
          </a:p>
        </p:txBody>
      </p:sp>
      <p:pic>
        <p:nvPicPr>
          <p:cNvPr id="7" name="Picture 6">
            <a:extLst>
              <a:ext uri="{FF2B5EF4-FFF2-40B4-BE49-F238E27FC236}">
                <a16:creationId xmlns:a16="http://schemas.microsoft.com/office/drawing/2014/main" id="{35207CDA-2199-45ED-81FE-FF4D7B93ECA6}"/>
              </a:ext>
            </a:extLst>
          </p:cNvPr>
          <p:cNvPicPr>
            <a:picLocks noChangeAspect="1"/>
          </p:cNvPicPr>
          <p:nvPr/>
        </p:nvPicPr>
        <p:blipFill>
          <a:blip r:embed="rId2"/>
          <a:stretch>
            <a:fillRect/>
          </a:stretch>
        </p:blipFill>
        <p:spPr>
          <a:xfrm>
            <a:off x="2335081" y="3325698"/>
            <a:ext cx="9183382" cy="2896004"/>
          </a:xfrm>
          <a:prstGeom prst="rect">
            <a:avLst/>
          </a:prstGeom>
        </p:spPr>
      </p:pic>
    </p:spTree>
    <p:extLst>
      <p:ext uri="{BB962C8B-B14F-4D97-AF65-F5344CB8AC3E}">
        <p14:creationId xmlns:p14="http://schemas.microsoft.com/office/powerpoint/2010/main" val="1774085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fontScale="90000"/>
          </a:bodyPr>
          <a:lstStyle/>
          <a:p>
            <a:br>
              <a:rPr lang="en-US" dirty="0">
                <a:solidFill>
                  <a:schemeClr val="bg1"/>
                </a:solidFill>
              </a:rPr>
            </a:br>
            <a:r>
              <a:rPr lang="en-US" b="1" dirty="0">
                <a:solidFill>
                  <a:schemeClr val="bg1"/>
                </a:solidFill>
              </a:rPr>
              <a:t>Element 1811 – Should trainings leading to secondary diplomas set this element</a:t>
            </a:r>
          </a:p>
        </p:txBody>
      </p:sp>
      <p:pic>
        <p:nvPicPr>
          <p:cNvPr id="5" name="Picture 4">
            <a:extLst>
              <a:ext uri="{FF2B5EF4-FFF2-40B4-BE49-F238E27FC236}">
                <a16:creationId xmlns:a16="http://schemas.microsoft.com/office/drawing/2014/main" id="{E07B87EC-533D-4A93-ABB1-CE9AA3CB81D5}"/>
              </a:ext>
            </a:extLst>
          </p:cNvPr>
          <p:cNvPicPr>
            <a:picLocks noChangeAspect="1"/>
          </p:cNvPicPr>
          <p:nvPr/>
        </p:nvPicPr>
        <p:blipFill>
          <a:blip r:embed="rId2"/>
          <a:stretch>
            <a:fillRect/>
          </a:stretch>
        </p:blipFill>
        <p:spPr>
          <a:xfrm>
            <a:off x="1943404" y="2513995"/>
            <a:ext cx="9183382" cy="2896004"/>
          </a:xfrm>
          <a:prstGeom prst="rect">
            <a:avLst/>
          </a:prstGeom>
        </p:spPr>
      </p:pic>
    </p:spTree>
    <p:extLst>
      <p:ext uri="{BB962C8B-B14F-4D97-AF65-F5344CB8AC3E}">
        <p14:creationId xmlns:p14="http://schemas.microsoft.com/office/powerpoint/2010/main" val="460027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a:bodyPr>
          <a:lstStyle/>
          <a:p>
            <a:br>
              <a:rPr lang="en-US" dirty="0">
                <a:solidFill>
                  <a:schemeClr val="bg1"/>
                </a:solidFill>
              </a:rPr>
            </a:br>
            <a:r>
              <a:rPr lang="en-US" b="1" dirty="0">
                <a:solidFill>
                  <a:schemeClr val="bg1"/>
                </a:solidFill>
              </a:rPr>
              <a:t>Element 1811  and Secondary School</a:t>
            </a:r>
          </a:p>
        </p:txBody>
      </p:sp>
      <p:sp>
        <p:nvSpPr>
          <p:cNvPr id="3" name="Content Placeholder 2"/>
          <p:cNvSpPr>
            <a:spLocks noGrp="1"/>
          </p:cNvSpPr>
          <p:nvPr>
            <p:ph idx="1"/>
          </p:nvPr>
        </p:nvSpPr>
        <p:spPr>
          <a:xfrm>
            <a:off x="1843392" y="2306696"/>
            <a:ext cx="9383408" cy="4551304"/>
          </a:xfrm>
        </p:spPr>
        <p:txBody>
          <a:bodyPr>
            <a:normAutofit/>
          </a:bodyPr>
          <a:lstStyle/>
          <a:p>
            <a:pPr marL="914400" lvl="2" indent="0">
              <a:buNone/>
            </a:pPr>
            <a:endParaRPr lang="en-US" b="1" dirty="0"/>
          </a:p>
          <a:p>
            <a:pPr lvl="1"/>
            <a:r>
              <a:rPr lang="en-US" b="1" dirty="0"/>
              <a:t>I updated all systems last night, but since I wasn’t sure on this question, I created an setting in AVP and set the setting OFF for now. </a:t>
            </a:r>
          </a:p>
          <a:p>
            <a:pPr lvl="1"/>
            <a:r>
              <a:rPr lang="en-US" b="1" dirty="0"/>
              <a:t>This new setting tells AVP rather or not to include trainings leading to secondary school credentials in both elements 1811 and 1813.  </a:t>
            </a:r>
          </a:p>
          <a:p>
            <a:pPr lvl="1"/>
            <a:r>
              <a:rPr lang="en-US" b="1" dirty="0"/>
              <a:t>If I turn this option ON, what should I expect;</a:t>
            </a:r>
          </a:p>
          <a:p>
            <a:pPr lvl="2"/>
            <a:r>
              <a:rPr lang="en-US" b="1" dirty="0"/>
              <a:t>If you have clients only enrolled in secondary school or equivalent, they will be removed form the MSG rate calculation altogether.</a:t>
            </a:r>
          </a:p>
          <a:p>
            <a:pPr lvl="3"/>
            <a:r>
              <a:rPr lang="en-US" b="1" dirty="0"/>
              <a:t>If these clients have positive gains, this could hurt your MSG rate.</a:t>
            </a:r>
          </a:p>
          <a:p>
            <a:pPr marL="1371600" lvl="3" indent="0">
              <a:buNone/>
            </a:pPr>
            <a:r>
              <a:rPr lang="en-US" b="1" dirty="0"/>
              <a:t>	Example:  ¾=75%,  2/3=66%.  </a:t>
            </a:r>
          </a:p>
          <a:p>
            <a:pPr lvl="3"/>
            <a:r>
              <a:rPr lang="en-US" b="1" dirty="0"/>
              <a:t>If these clients do not have positive gains, this should help your MSG rate.</a:t>
            </a:r>
          </a:p>
          <a:p>
            <a:pPr marL="1828800" lvl="4" indent="0">
              <a:buNone/>
            </a:pPr>
            <a:r>
              <a:rPr lang="en-US" b="1" dirty="0"/>
              <a:t>Example:  ¾=75%, 3/3=100%</a:t>
            </a:r>
          </a:p>
          <a:p>
            <a:pPr lvl="1"/>
            <a:endParaRPr lang="en-US" b="1" dirty="0"/>
          </a:p>
          <a:p>
            <a:pPr lvl="1"/>
            <a:endParaRPr lang="en-US" b="1" dirty="0"/>
          </a:p>
          <a:p>
            <a:pPr marL="514350" lvl="1" indent="0">
              <a:buNone/>
            </a:pPr>
            <a:endParaRPr lang="en-US" b="1" dirty="0"/>
          </a:p>
          <a:p>
            <a:endParaRPr lang="en-US" b="1" dirty="0"/>
          </a:p>
        </p:txBody>
      </p:sp>
    </p:spTree>
    <p:extLst>
      <p:ext uri="{BB962C8B-B14F-4D97-AF65-F5344CB8AC3E}">
        <p14:creationId xmlns:p14="http://schemas.microsoft.com/office/powerpoint/2010/main" val="4134824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a:bodyPr>
          <a:lstStyle/>
          <a:p>
            <a:r>
              <a:rPr lang="en-US" b="1" dirty="0">
                <a:solidFill>
                  <a:schemeClr val="bg1"/>
                </a:solidFill>
              </a:rPr>
              <a:t>Thank You!  </a:t>
            </a:r>
          </a:p>
        </p:txBody>
      </p:sp>
      <p:sp>
        <p:nvSpPr>
          <p:cNvPr id="3" name="Content Placeholder 2"/>
          <p:cNvSpPr>
            <a:spLocks noGrp="1"/>
          </p:cNvSpPr>
          <p:nvPr>
            <p:ph idx="1"/>
          </p:nvPr>
        </p:nvSpPr>
        <p:spPr>
          <a:xfrm>
            <a:off x="1843391" y="2623930"/>
            <a:ext cx="9383409" cy="3984260"/>
          </a:xfrm>
        </p:spPr>
        <p:txBody>
          <a:bodyPr>
            <a:normAutofit/>
          </a:bodyPr>
          <a:lstStyle/>
          <a:p>
            <a:r>
              <a:rPr lang="en-US" b="1" dirty="0"/>
              <a:t>This presentation can be downloaded by going to</a:t>
            </a:r>
          </a:p>
          <a:p>
            <a:pPr marL="0" indent="0">
              <a:buNone/>
            </a:pPr>
            <a:r>
              <a:rPr lang="en-US" b="1" dirty="0"/>
              <a:t>	</a:t>
            </a:r>
            <a:r>
              <a:rPr lang="en-US" b="1" dirty="0">
                <a:hlinkClick r:id="rId2"/>
              </a:rPr>
              <a:t>http://support.fostechsolutions.com/a/solutions/</a:t>
            </a:r>
            <a:r>
              <a:rPr lang="en-US" b="1" dirty="0"/>
              <a:t> </a:t>
            </a:r>
          </a:p>
          <a:p>
            <a:pPr marL="0" indent="0">
              <a:buNone/>
            </a:pPr>
            <a:r>
              <a:rPr lang="en-US" b="1" dirty="0"/>
              <a:t>	Then click on “Presentations”</a:t>
            </a:r>
          </a:p>
          <a:p>
            <a:pPr marL="0" indent="0">
              <a:buNone/>
            </a:pPr>
            <a:r>
              <a:rPr lang="en-US" b="1" dirty="0"/>
              <a:t>	Select the presentation with today’s date on it.</a:t>
            </a:r>
          </a:p>
          <a:p>
            <a:pPr marL="0" indent="0">
              <a:buNone/>
            </a:pPr>
            <a:r>
              <a:rPr lang="en-US" b="1" dirty="0"/>
              <a:t>	Click the attachment to download the file.</a:t>
            </a:r>
          </a:p>
          <a:p>
            <a:endParaRPr lang="en-US" b="1" dirty="0"/>
          </a:p>
          <a:p>
            <a:r>
              <a:rPr lang="en-US" b="1" dirty="0"/>
              <a:t>At FosTech We;</a:t>
            </a:r>
          </a:p>
          <a:p>
            <a:pPr lvl="1"/>
            <a:r>
              <a:rPr lang="en-US" b="1" dirty="0"/>
              <a:t>Thank everyone for the faith you have placed in us.</a:t>
            </a:r>
          </a:p>
          <a:p>
            <a:pPr lvl="1"/>
            <a:r>
              <a:rPr lang="en-US" b="1" dirty="0"/>
              <a:t>Strive to continue to enhance AVP to implement all of WIOA</a:t>
            </a:r>
          </a:p>
          <a:p>
            <a:pPr lvl="1"/>
            <a:r>
              <a:rPr lang="en-US" b="1" dirty="0"/>
              <a:t>Appreciate all of the input we are getting from our user group meetings and webinars</a:t>
            </a:r>
          </a:p>
          <a:p>
            <a:pPr lvl="1"/>
            <a:endParaRPr lang="en-US" b="1" dirty="0"/>
          </a:p>
          <a:p>
            <a:pPr marL="457200" lvl="1" indent="0">
              <a:buNone/>
            </a:pPr>
            <a:endParaRPr lang="en-US" b="1" dirty="0"/>
          </a:p>
        </p:txBody>
      </p:sp>
    </p:spTree>
    <p:extLst>
      <p:ext uri="{BB962C8B-B14F-4D97-AF65-F5344CB8AC3E}">
        <p14:creationId xmlns:p14="http://schemas.microsoft.com/office/powerpoint/2010/main" val="4166740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a:bodyPr>
          <a:lstStyle/>
          <a:p>
            <a:br>
              <a:rPr lang="en-US" dirty="0">
                <a:solidFill>
                  <a:schemeClr val="bg1"/>
                </a:solidFill>
              </a:rPr>
            </a:br>
            <a:r>
              <a:rPr lang="en-US" b="1" dirty="0">
                <a:solidFill>
                  <a:schemeClr val="bg1"/>
                </a:solidFill>
              </a:rPr>
              <a:t>Today’s Topics</a:t>
            </a:r>
          </a:p>
        </p:txBody>
      </p:sp>
      <p:sp>
        <p:nvSpPr>
          <p:cNvPr id="3" name="Content Placeholder 2"/>
          <p:cNvSpPr>
            <a:spLocks noGrp="1"/>
          </p:cNvSpPr>
          <p:nvPr>
            <p:ph idx="1"/>
          </p:nvPr>
        </p:nvSpPr>
        <p:spPr>
          <a:xfrm>
            <a:off x="1843392" y="2306696"/>
            <a:ext cx="9383408" cy="4551304"/>
          </a:xfrm>
        </p:spPr>
        <p:txBody>
          <a:bodyPr>
            <a:normAutofit/>
          </a:bodyPr>
          <a:lstStyle/>
          <a:p>
            <a:pPr marL="914400" lvl="2" indent="0">
              <a:buNone/>
            </a:pPr>
            <a:endParaRPr lang="en-US" b="1" dirty="0"/>
          </a:p>
          <a:p>
            <a:pPr lvl="1"/>
            <a:r>
              <a:rPr lang="en-US" b="1" dirty="0"/>
              <a:t>OJT Gains in the MSG Tab</a:t>
            </a:r>
          </a:p>
          <a:p>
            <a:pPr lvl="1"/>
            <a:r>
              <a:rPr lang="en-US" b="1" dirty="0"/>
              <a:t>New logic check in AVP – No BCS, ICS or TS service date.</a:t>
            </a:r>
          </a:p>
          <a:p>
            <a:pPr lvl="1"/>
            <a:r>
              <a:rPr lang="en-US" b="1" dirty="0"/>
              <a:t>EER Rate Calculations</a:t>
            </a:r>
          </a:p>
          <a:p>
            <a:pPr lvl="2"/>
            <a:r>
              <a:rPr lang="en-US" b="1" dirty="0"/>
              <a:t>MSFW Youth with Educational Placements (2</a:t>
            </a:r>
            <a:r>
              <a:rPr lang="en-US" b="1" baseline="30000" dirty="0"/>
              <a:t>nd</a:t>
            </a:r>
            <a:r>
              <a:rPr lang="en-US" b="1" dirty="0"/>
              <a:t> and 4</a:t>
            </a:r>
            <a:r>
              <a:rPr lang="en-US" b="1" baseline="30000" dirty="0"/>
              <a:t>th</a:t>
            </a:r>
            <a:r>
              <a:rPr lang="en-US" b="1" dirty="0"/>
              <a:t> Quarter after Exit) are NOT being counted in the WIPS EER Rate numerators.  </a:t>
            </a:r>
          </a:p>
          <a:p>
            <a:pPr lvl="2"/>
            <a:r>
              <a:rPr lang="en-US" b="1" dirty="0"/>
              <a:t>They are counting in the denominators, so against you.</a:t>
            </a:r>
          </a:p>
          <a:p>
            <a:pPr lvl="1"/>
            <a:r>
              <a:rPr lang="en-US" b="1" dirty="0"/>
              <a:t>MSG Rate Calculation Update</a:t>
            </a:r>
          </a:p>
          <a:p>
            <a:pPr lvl="1"/>
            <a:r>
              <a:rPr lang="en-US" b="1" dirty="0"/>
              <a:t>Job Placement is not a staff assisted service, should not set the Last Date of Service according to Teresa, DOL FPO Dallas Region</a:t>
            </a:r>
          </a:p>
          <a:p>
            <a:pPr lvl="1"/>
            <a:r>
              <a:rPr lang="en-US" b="1" dirty="0"/>
              <a:t>Element 1811 – Should trainings leading to secondary diplomas set this element.</a:t>
            </a:r>
          </a:p>
          <a:p>
            <a:pPr lvl="1"/>
            <a:endParaRPr lang="en-US" b="1" dirty="0"/>
          </a:p>
          <a:p>
            <a:pPr marL="514350" lvl="1" indent="0">
              <a:buNone/>
            </a:pPr>
            <a:endParaRPr lang="en-US" b="1" dirty="0"/>
          </a:p>
          <a:p>
            <a:endParaRPr lang="en-US" b="1" dirty="0"/>
          </a:p>
        </p:txBody>
      </p:sp>
    </p:spTree>
    <p:extLst>
      <p:ext uri="{BB962C8B-B14F-4D97-AF65-F5344CB8AC3E}">
        <p14:creationId xmlns:p14="http://schemas.microsoft.com/office/powerpoint/2010/main" val="1745281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a:bodyPr>
          <a:lstStyle/>
          <a:p>
            <a:br>
              <a:rPr lang="en-US" dirty="0">
                <a:solidFill>
                  <a:schemeClr val="bg1"/>
                </a:solidFill>
              </a:rPr>
            </a:br>
            <a:r>
              <a:rPr lang="en-US" b="1" dirty="0">
                <a:solidFill>
                  <a:schemeClr val="bg1"/>
                </a:solidFill>
              </a:rPr>
              <a:t>OJT Gains in the MSG Tab</a:t>
            </a:r>
          </a:p>
        </p:txBody>
      </p:sp>
      <p:sp>
        <p:nvSpPr>
          <p:cNvPr id="8" name="Content Placeholder 2">
            <a:extLst>
              <a:ext uri="{FF2B5EF4-FFF2-40B4-BE49-F238E27FC236}">
                <a16:creationId xmlns:a16="http://schemas.microsoft.com/office/drawing/2014/main" id="{3D4485A7-2820-4E92-BDBA-C86499C80639}"/>
              </a:ext>
            </a:extLst>
          </p:cNvPr>
          <p:cNvSpPr>
            <a:spLocks noGrp="1"/>
          </p:cNvSpPr>
          <p:nvPr>
            <p:ph idx="1"/>
          </p:nvPr>
        </p:nvSpPr>
        <p:spPr>
          <a:xfrm>
            <a:off x="1843392" y="2306696"/>
            <a:ext cx="9383408" cy="4551304"/>
          </a:xfrm>
        </p:spPr>
        <p:txBody>
          <a:bodyPr>
            <a:normAutofit/>
          </a:bodyPr>
          <a:lstStyle/>
          <a:p>
            <a:pPr marL="914400" lvl="2" indent="0">
              <a:buNone/>
            </a:pPr>
            <a:endParaRPr lang="en-US" b="1" dirty="0"/>
          </a:p>
          <a:p>
            <a:pPr lvl="1"/>
            <a:r>
              <a:rPr lang="en-US" b="1" dirty="0"/>
              <a:t>To capture OJT Gains, we;</a:t>
            </a:r>
          </a:p>
          <a:p>
            <a:pPr lvl="2"/>
            <a:r>
              <a:rPr lang="en-US" b="1" dirty="0"/>
              <a:t>Enhanced the OJT Service Worksheet by adding the MSG tracking options.</a:t>
            </a:r>
          </a:p>
          <a:p>
            <a:pPr lvl="2"/>
            <a:r>
              <a:rPr lang="en-US" b="1" dirty="0"/>
              <a:t>Included OJT services in the list of trainings on the MSG tab.</a:t>
            </a:r>
          </a:p>
          <a:p>
            <a:pPr lvl="2"/>
            <a:r>
              <a:rPr lang="en-US" b="1" dirty="0"/>
              <a:t>Modified the Export PIRL routine to include these gains in the PIRL record</a:t>
            </a:r>
          </a:p>
          <a:p>
            <a:pPr lvl="2"/>
            <a:endParaRPr lang="en-US" b="1" dirty="0"/>
          </a:p>
          <a:p>
            <a:pPr lvl="1"/>
            <a:r>
              <a:rPr lang="en-US" b="1" dirty="0"/>
              <a:t>What do I need to do; </a:t>
            </a:r>
          </a:p>
          <a:p>
            <a:pPr lvl="2"/>
            <a:r>
              <a:rPr lang="en-US" b="1" dirty="0"/>
              <a:t>Enter a gain for any OJT client whose OJT ended anytime in the last 12 months.</a:t>
            </a:r>
          </a:p>
          <a:p>
            <a:pPr lvl="2"/>
            <a:r>
              <a:rPr lang="en-US" b="1" dirty="0"/>
              <a:t>Open their OJT worksheet, and select the correct MSG tracking option</a:t>
            </a:r>
          </a:p>
          <a:p>
            <a:pPr lvl="2"/>
            <a:r>
              <a:rPr lang="en-US" b="1" dirty="0"/>
              <a:t>Open the MSG tab, select the OJT service and enter a new MSG Worksheet.</a:t>
            </a:r>
          </a:p>
          <a:p>
            <a:pPr marL="514350" lvl="1" indent="0">
              <a:buNone/>
            </a:pPr>
            <a:endParaRPr lang="en-US" b="1" dirty="0"/>
          </a:p>
          <a:p>
            <a:endParaRPr lang="en-US" b="1" dirty="0"/>
          </a:p>
        </p:txBody>
      </p:sp>
    </p:spTree>
    <p:extLst>
      <p:ext uri="{BB962C8B-B14F-4D97-AF65-F5344CB8AC3E}">
        <p14:creationId xmlns:p14="http://schemas.microsoft.com/office/powerpoint/2010/main" val="3027462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a:bodyPr>
          <a:lstStyle/>
          <a:p>
            <a:br>
              <a:rPr lang="en-US" dirty="0">
                <a:solidFill>
                  <a:schemeClr val="bg1"/>
                </a:solidFill>
              </a:rPr>
            </a:br>
            <a:r>
              <a:rPr lang="en-US" b="1" dirty="0">
                <a:solidFill>
                  <a:schemeClr val="bg1"/>
                </a:solidFill>
              </a:rPr>
              <a:t>OJT Gains in the MSG Tab</a:t>
            </a:r>
          </a:p>
        </p:txBody>
      </p:sp>
      <p:sp>
        <p:nvSpPr>
          <p:cNvPr id="8" name="Content Placeholder 2">
            <a:extLst>
              <a:ext uri="{FF2B5EF4-FFF2-40B4-BE49-F238E27FC236}">
                <a16:creationId xmlns:a16="http://schemas.microsoft.com/office/drawing/2014/main" id="{3D4485A7-2820-4E92-BDBA-C86499C80639}"/>
              </a:ext>
            </a:extLst>
          </p:cNvPr>
          <p:cNvSpPr>
            <a:spLocks noGrp="1"/>
          </p:cNvSpPr>
          <p:nvPr>
            <p:ph idx="1"/>
          </p:nvPr>
        </p:nvSpPr>
        <p:spPr>
          <a:xfrm>
            <a:off x="767255" y="2930804"/>
            <a:ext cx="10459545" cy="3927195"/>
          </a:xfrm>
        </p:spPr>
        <p:txBody>
          <a:bodyPr>
            <a:normAutofit/>
          </a:bodyPr>
          <a:lstStyle/>
          <a:p>
            <a:pPr marL="457200" lvl="1" indent="0">
              <a:buNone/>
            </a:pPr>
            <a:r>
              <a:rPr lang="en-US" b="1" dirty="0"/>
              <a:t>Enhanced the OJT Service Worksheet by adding the MSG tracking options.</a:t>
            </a:r>
          </a:p>
          <a:p>
            <a:pPr lvl="1"/>
            <a:endParaRPr lang="en-US" b="1" dirty="0"/>
          </a:p>
          <a:p>
            <a:pPr marL="514350" lvl="1" indent="0">
              <a:buNone/>
            </a:pPr>
            <a:endParaRPr lang="en-US" b="1" dirty="0"/>
          </a:p>
          <a:p>
            <a:pPr lvl="1"/>
            <a:endParaRPr lang="en-US" b="1" dirty="0"/>
          </a:p>
        </p:txBody>
      </p:sp>
      <p:pic>
        <p:nvPicPr>
          <p:cNvPr id="9" name="Picture 8">
            <a:extLst>
              <a:ext uri="{FF2B5EF4-FFF2-40B4-BE49-F238E27FC236}">
                <a16:creationId xmlns:a16="http://schemas.microsoft.com/office/drawing/2014/main" id="{BD21C508-BBEF-4662-A9DF-31288868C2F0}"/>
              </a:ext>
            </a:extLst>
          </p:cNvPr>
          <p:cNvPicPr>
            <a:picLocks noChangeAspect="1"/>
          </p:cNvPicPr>
          <p:nvPr/>
        </p:nvPicPr>
        <p:blipFill>
          <a:blip r:embed="rId2"/>
          <a:stretch>
            <a:fillRect/>
          </a:stretch>
        </p:blipFill>
        <p:spPr>
          <a:xfrm>
            <a:off x="1295354" y="3267225"/>
            <a:ext cx="6649378" cy="1857634"/>
          </a:xfrm>
          <a:prstGeom prst="rect">
            <a:avLst/>
          </a:prstGeom>
        </p:spPr>
      </p:pic>
    </p:spTree>
    <p:extLst>
      <p:ext uri="{BB962C8B-B14F-4D97-AF65-F5344CB8AC3E}">
        <p14:creationId xmlns:p14="http://schemas.microsoft.com/office/powerpoint/2010/main" val="3362978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a:bodyPr>
          <a:lstStyle/>
          <a:p>
            <a:br>
              <a:rPr lang="en-US" dirty="0">
                <a:solidFill>
                  <a:schemeClr val="bg1"/>
                </a:solidFill>
              </a:rPr>
            </a:br>
            <a:r>
              <a:rPr lang="en-US" b="1" dirty="0">
                <a:solidFill>
                  <a:schemeClr val="bg1"/>
                </a:solidFill>
              </a:rPr>
              <a:t>OJT Gains in the MSG Tab</a:t>
            </a:r>
          </a:p>
        </p:txBody>
      </p:sp>
      <p:sp>
        <p:nvSpPr>
          <p:cNvPr id="8" name="Content Placeholder 2">
            <a:extLst>
              <a:ext uri="{FF2B5EF4-FFF2-40B4-BE49-F238E27FC236}">
                <a16:creationId xmlns:a16="http://schemas.microsoft.com/office/drawing/2014/main" id="{3D4485A7-2820-4E92-BDBA-C86499C80639}"/>
              </a:ext>
            </a:extLst>
          </p:cNvPr>
          <p:cNvSpPr>
            <a:spLocks noGrp="1"/>
          </p:cNvSpPr>
          <p:nvPr>
            <p:ph idx="1"/>
          </p:nvPr>
        </p:nvSpPr>
        <p:spPr>
          <a:xfrm>
            <a:off x="767255" y="2930804"/>
            <a:ext cx="10459545" cy="3927195"/>
          </a:xfrm>
        </p:spPr>
        <p:txBody>
          <a:bodyPr>
            <a:normAutofit/>
          </a:bodyPr>
          <a:lstStyle/>
          <a:p>
            <a:pPr marL="457200" lvl="1" indent="0">
              <a:buNone/>
            </a:pPr>
            <a:r>
              <a:rPr lang="en-US" b="1" dirty="0"/>
              <a:t>Included OJT services in the list of trainings on the MSG tab.</a:t>
            </a:r>
          </a:p>
          <a:p>
            <a:pPr marL="514350" lvl="1" indent="0">
              <a:buNone/>
            </a:pPr>
            <a:endParaRPr lang="en-US" b="1" dirty="0"/>
          </a:p>
          <a:p>
            <a:pPr lvl="1"/>
            <a:endParaRPr lang="en-US" b="1" dirty="0"/>
          </a:p>
        </p:txBody>
      </p:sp>
      <p:pic>
        <p:nvPicPr>
          <p:cNvPr id="3" name="Picture 2">
            <a:extLst>
              <a:ext uri="{FF2B5EF4-FFF2-40B4-BE49-F238E27FC236}">
                <a16:creationId xmlns:a16="http://schemas.microsoft.com/office/drawing/2014/main" id="{D5EA40DA-41C6-4DD7-8E5B-32906E513C1F}"/>
              </a:ext>
            </a:extLst>
          </p:cNvPr>
          <p:cNvPicPr>
            <a:picLocks noChangeAspect="1"/>
          </p:cNvPicPr>
          <p:nvPr/>
        </p:nvPicPr>
        <p:blipFill>
          <a:blip r:embed="rId2"/>
          <a:stretch>
            <a:fillRect/>
          </a:stretch>
        </p:blipFill>
        <p:spPr>
          <a:xfrm>
            <a:off x="1305864" y="3334494"/>
            <a:ext cx="9373908" cy="1943371"/>
          </a:xfrm>
          <a:prstGeom prst="rect">
            <a:avLst/>
          </a:prstGeom>
        </p:spPr>
      </p:pic>
    </p:spTree>
    <p:extLst>
      <p:ext uri="{BB962C8B-B14F-4D97-AF65-F5344CB8AC3E}">
        <p14:creationId xmlns:p14="http://schemas.microsoft.com/office/powerpoint/2010/main" val="1203768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a:bodyPr>
          <a:lstStyle/>
          <a:p>
            <a:br>
              <a:rPr lang="en-US" dirty="0">
                <a:solidFill>
                  <a:schemeClr val="bg1"/>
                </a:solidFill>
              </a:rPr>
            </a:br>
            <a:r>
              <a:rPr lang="en-US" b="1" dirty="0">
                <a:solidFill>
                  <a:schemeClr val="bg1"/>
                </a:solidFill>
              </a:rPr>
              <a:t>New logic check in AVP</a:t>
            </a:r>
          </a:p>
        </p:txBody>
      </p:sp>
      <p:sp>
        <p:nvSpPr>
          <p:cNvPr id="8" name="Content Placeholder 2">
            <a:extLst>
              <a:ext uri="{FF2B5EF4-FFF2-40B4-BE49-F238E27FC236}">
                <a16:creationId xmlns:a16="http://schemas.microsoft.com/office/drawing/2014/main" id="{3D4485A7-2820-4E92-BDBA-C86499C80639}"/>
              </a:ext>
            </a:extLst>
          </p:cNvPr>
          <p:cNvSpPr>
            <a:spLocks noGrp="1"/>
          </p:cNvSpPr>
          <p:nvPr>
            <p:ph idx="1"/>
          </p:nvPr>
        </p:nvSpPr>
        <p:spPr>
          <a:xfrm>
            <a:off x="1843392" y="2306696"/>
            <a:ext cx="9383408" cy="4551304"/>
          </a:xfrm>
        </p:spPr>
        <p:txBody>
          <a:bodyPr>
            <a:normAutofit/>
          </a:bodyPr>
          <a:lstStyle/>
          <a:p>
            <a:pPr marL="914400" lvl="2" indent="0">
              <a:buNone/>
            </a:pPr>
            <a:endParaRPr lang="en-US" b="1" dirty="0"/>
          </a:p>
          <a:p>
            <a:pPr lvl="1"/>
            <a:r>
              <a:rPr lang="en-US" b="1" dirty="0"/>
              <a:t>During our testing of SPRA’s QPR, the WIPS QPR and the AVP QPR</a:t>
            </a:r>
          </a:p>
          <a:p>
            <a:pPr lvl="2"/>
            <a:r>
              <a:rPr lang="en-US" b="1" dirty="0"/>
              <a:t>We were able to determine that many of the instances where the WIPS numbers were off by 1 or 2 records was due to there not being a;</a:t>
            </a:r>
          </a:p>
          <a:p>
            <a:pPr lvl="3"/>
            <a:r>
              <a:rPr lang="en-US" b="1" dirty="0"/>
              <a:t>Date of First Basic Career Service – Staff Assisted – Element 1001</a:t>
            </a:r>
          </a:p>
          <a:p>
            <a:pPr lvl="3"/>
            <a:r>
              <a:rPr lang="en-US" b="1" dirty="0"/>
              <a:t>Date of First </a:t>
            </a:r>
            <a:r>
              <a:rPr lang="en-US" b="1" dirty="0" err="1"/>
              <a:t>Indiviudalized</a:t>
            </a:r>
            <a:r>
              <a:rPr lang="en-US" b="1" dirty="0"/>
              <a:t> Career Service – Element 1100</a:t>
            </a:r>
          </a:p>
          <a:p>
            <a:pPr lvl="3"/>
            <a:r>
              <a:rPr lang="en-US" b="1" dirty="0"/>
              <a:t>Received Training or TS – Element 1300=1</a:t>
            </a:r>
          </a:p>
          <a:p>
            <a:pPr lvl="2"/>
            <a:r>
              <a:rPr lang="en-US" b="1" dirty="0"/>
              <a:t>This was causing the WIPS and SPRA’s system to ditch the record</a:t>
            </a:r>
          </a:p>
          <a:p>
            <a:pPr lvl="2"/>
            <a:r>
              <a:rPr lang="en-US" b="1" dirty="0"/>
              <a:t>The WIPS ditched these with no logic checks so it was almost impossible to figure out why.</a:t>
            </a:r>
          </a:p>
          <a:p>
            <a:pPr lvl="1"/>
            <a:endParaRPr lang="en-US" b="1" dirty="0"/>
          </a:p>
          <a:p>
            <a:pPr lvl="1"/>
            <a:r>
              <a:rPr lang="en-US" b="1" dirty="0"/>
              <a:t>Why must there be something in one of these elements(Next Slide)</a:t>
            </a:r>
          </a:p>
          <a:p>
            <a:pPr marL="514350" lvl="1" indent="0">
              <a:buNone/>
            </a:pPr>
            <a:endParaRPr lang="en-US" b="1" dirty="0"/>
          </a:p>
          <a:p>
            <a:endParaRPr lang="en-US" b="1" dirty="0"/>
          </a:p>
        </p:txBody>
      </p:sp>
    </p:spTree>
    <p:extLst>
      <p:ext uri="{BB962C8B-B14F-4D97-AF65-F5344CB8AC3E}">
        <p14:creationId xmlns:p14="http://schemas.microsoft.com/office/powerpoint/2010/main" val="3135383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a:bodyPr>
          <a:lstStyle/>
          <a:p>
            <a:br>
              <a:rPr lang="en-US" dirty="0">
                <a:solidFill>
                  <a:schemeClr val="bg1"/>
                </a:solidFill>
              </a:rPr>
            </a:br>
            <a:r>
              <a:rPr lang="en-US" b="1" dirty="0">
                <a:solidFill>
                  <a:schemeClr val="bg1"/>
                </a:solidFill>
              </a:rPr>
              <a:t>New logic check in AVP</a:t>
            </a:r>
          </a:p>
        </p:txBody>
      </p:sp>
      <p:sp>
        <p:nvSpPr>
          <p:cNvPr id="8" name="Content Placeholder 2">
            <a:extLst>
              <a:ext uri="{FF2B5EF4-FFF2-40B4-BE49-F238E27FC236}">
                <a16:creationId xmlns:a16="http://schemas.microsoft.com/office/drawing/2014/main" id="{3D4485A7-2820-4E92-BDBA-C86499C80639}"/>
              </a:ext>
            </a:extLst>
          </p:cNvPr>
          <p:cNvSpPr>
            <a:spLocks noGrp="1"/>
          </p:cNvSpPr>
          <p:nvPr>
            <p:ph idx="1"/>
          </p:nvPr>
        </p:nvSpPr>
        <p:spPr>
          <a:xfrm>
            <a:off x="1843392" y="2171700"/>
            <a:ext cx="9383408" cy="4686300"/>
          </a:xfrm>
        </p:spPr>
        <p:txBody>
          <a:bodyPr>
            <a:normAutofit lnSpcReduction="10000"/>
          </a:bodyPr>
          <a:lstStyle/>
          <a:p>
            <a:pPr marL="914400" lvl="2" indent="0">
              <a:buNone/>
            </a:pPr>
            <a:endParaRPr lang="en-US" b="1" dirty="0"/>
          </a:p>
          <a:p>
            <a:pPr lvl="1"/>
            <a:r>
              <a:rPr lang="en-US" b="1" dirty="0"/>
              <a:t>Why must there be something in one of these elements(Next Slide)</a:t>
            </a:r>
          </a:p>
          <a:p>
            <a:pPr lvl="2"/>
            <a:r>
              <a:rPr lang="en-US" b="1" dirty="0"/>
              <a:t>They cannot be a participant without receiving some type of service since The First Comprehensive Assessment Triggers Participation</a:t>
            </a:r>
          </a:p>
          <a:p>
            <a:pPr lvl="1"/>
            <a:r>
              <a:rPr lang="en-US" b="1" dirty="0"/>
              <a:t>How could this happen.</a:t>
            </a:r>
          </a:p>
          <a:p>
            <a:pPr lvl="2"/>
            <a:r>
              <a:rPr lang="en-US" b="1" dirty="0"/>
              <a:t>In the AVP Administrator Options - Service Types, you tell AVP which service types are BCS, ICS and TS. </a:t>
            </a:r>
          </a:p>
          <a:p>
            <a:pPr lvl="2"/>
            <a:r>
              <a:rPr lang="en-US" b="1" dirty="0"/>
              <a:t>If you set another service type to trigger participation, but not set it as a </a:t>
            </a:r>
          </a:p>
          <a:p>
            <a:pPr lvl="3"/>
            <a:r>
              <a:rPr lang="en-US" b="1" dirty="0"/>
              <a:t>Basic Career Service</a:t>
            </a:r>
          </a:p>
          <a:p>
            <a:pPr lvl="3"/>
            <a:r>
              <a:rPr lang="en-US" b="1" dirty="0"/>
              <a:t>Individualized Career Service</a:t>
            </a:r>
          </a:p>
          <a:p>
            <a:pPr lvl="3"/>
            <a:r>
              <a:rPr lang="en-US" b="1" dirty="0"/>
              <a:t>Training Service</a:t>
            </a:r>
          </a:p>
          <a:p>
            <a:pPr lvl="2"/>
            <a:r>
              <a:rPr lang="en-US" b="1" dirty="0"/>
              <a:t>Your client will be a participant, but not count in the WIPS outcomes.</a:t>
            </a:r>
          </a:p>
          <a:p>
            <a:pPr lvl="1"/>
            <a:r>
              <a:rPr lang="en-US" b="1" dirty="0"/>
              <a:t>If you clear or modify these settings, they can have a large effect on your results in the PIRL record.  </a:t>
            </a:r>
          </a:p>
          <a:p>
            <a:pPr lvl="1"/>
            <a:r>
              <a:rPr lang="en-US" b="1" dirty="0"/>
              <a:t>If you are not 100% certain, please call so we can help you with these settings.</a:t>
            </a:r>
          </a:p>
          <a:p>
            <a:pPr lvl="1"/>
            <a:endParaRPr lang="en-US" b="1" dirty="0"/>
          </a:p>
          <a:p>
            <a:pPr lvl="1"/>
            <a:endParaRPr lang="en-US" b="1" dirty="0"/>
          </a:p>
          <a:p>
            <a:pPr marL="514350" lvl="1" indent="0">
              <a:buNone/>
            </a:pPr>
            <a:endParaRPr lang="en-US" b="1" dirty="0"/>
          </a:p>
          <a:p>
            <a:endParaRPr lang="en-US" b="1" dirty="0"/>
          </a:p>
        </p:txBody>
      </p:sp>
    </p:spTree>
    <p:extLst>
      <p:ext uri="{BB962C8B-B14F-4D97-AF65-F5344CB8AC3E}">
        <p14:creationId xmlns:p14="http://schemas.microsoft.com/office/powerpoint/2010/main" val="2968976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a:bodyPr>
          <a:lstStyle/>
          <a:p>
            <a:br>
              <a:rPr lang="en-US" dirty="0">
                <a:solidFill>
                  <a:schemeClr val="bg1"/>
                </a:solidFill>
              </a:rPr>
            </a:br>
            <a:r>
              <a:rPr lang="en-US" b="1" dirty="0">
                <a:solidFill>
                  <a:schemeClr val="bg1"/>
                </a:solidFill>
              </a:rPr>
              <a:t>EER Rate Calculations</a:t>
            </a:r>
          </a:p>
        </p:txBody>
      </p:sp>
      <p:sp>
        <p:nvSpPr>
          <p:cNvPr id="8" name="Content Placeholder 2">
            <a:extLst>
              <a:ext uri="{FF2B5EF4-FFF2-40B4-BE49-F238E27FC236}">
                <a16:creationId xmlns:a16="http://schemas.microsoft.com/office/drawing/2014/main" id="{3D4485A7-2820-4E92-BDBA-C86499C80639}"/>
              </a:ext>
            </a:extLst>
          </p:cNvPr>
          <p:cNvSpPr>
            <a:spLocks noGrp="1"/>
          </p:cNvSpPr>
          <p:nvPr>
            <p:ph idx="1"/>
          </p:nvPr>
        </p:nvSpPr>
        <p:spPr>
          <a:xfrm>
            <a:off x="1843392" y="2306696"/>
            <a:ext cx="9383408" cy="4551304"/>
          </a:xfrm>
        </p:spPr>
        <p:txBody>
          <a:bodyPr>
            <a:normAutofit fontScale="62500" lnSpcReduction="20000"/>
          </a:bodyPr>
          <a:lstStyle/>
          <a:p>
            <a:pPr marL="914400" lvl="2" indent="0">
              <a:buNone/>
            </a:pPr>
            <a:endParaRPr lang="en-US" b="1" dirty="0"/>
          </a:p>
          <a:p>
            <a:pPr lvl="1"/>
            <a:r>
              <a:rPr lang="en-US" b="1" dirty="0"/>
              <a:t>SPRA’s programmer, Mary, and I worked all last week to;</a:t>
            </a:r>
          </a:p>
          <a:p>
            <a:pPr lvl="2"/>
            <a:r>
              <a:rPr lang="en-US" b="1" dirty="0"/>
              <a:t>Isolate a record in our test PIRL file that AVP and SPRA’s systems were counting in the EER rates numerator.</a:t>
            </a:r>
          </a:p>
          <a:p>
            <a:pPr lvl="2"/>
            <a:r>
              <a:rPr lang="en-US" b="1" dirty="0"/>
              <a:t>Review the PIRL record in Excel to try and determine why it isn’t counting in the WIPS.</a:t>
            </a:r>
          </a:p>
          <a:p>
            <a:pPr lvl="2"/>
            <a:r>
              <a:rPr lang="en-US" b="1" dirty="0"/>
              <a:t>Repeat that to find the pattern.</a:t>
            </a:r>
          </a:p>
          <a:p>
            <a:pPr lvl="2"/>
            <a:r>
              <a:rPr lang="en-US" b="1" dirty="0"/>
              <a:t>Tried many scenarios to try and trick the WIPS into counting it.  </a:t>
            </a:r>
          </a:p>
          <a:p>
            <a:pPr lvl="3"/>
            <a:r>
              <a:rPr lang="en-US" b="1" dirty="0"/>
              <a:t>I modified other elements such as School Status at Program Entry.</a:t>
            </a:r>
          </a:p>
          <a:p>
            <a:pPr lvl="3"/>
            <a:r>
              <a:rPr lang="en-US" b="1" dirty="0"/>
              <a:t>Nothing worked.</a:t>
            </a:r>
          </a:p>
          <a:p>
            <a:pPr lvl="2"/>
            <a:endParaRPr lang="en-US" b="1" dirty="0"/>
          </a:p>
          <a:p>
            <a:pPr lvl="1"/>
            <a:r>
              <a:rPr lang="en-US" b="1" dirty="0"/>
              <a:t>In the end, we determined that this is an error in the WIPS.  </a:t>
            </a:r>
          </a:p>
          <a:p>
            <a:pPr lvl="2"/>
            <a:r>
              <a:rPr lang="en-US" b="1" dirty="0"/>
              <a:t>I wrote this up and emailed to Mary and Andrew.</a:t>
            </a:r>
          </a:p>
          <a:p>
            <a:pPr lvl="2"/>
            <a:r>
              <a:rPr lang="en-US" b="1" dirty="0"/>
              <a:t>Mary then submitted it to the WIPS team for their review.</a:t>
            </a:r>
          </a:p>
          <a:p>
            <a:pPr lvl="2"/>
            <a:r>
              <a:rPr lang="en-US" b="1" dirty="0"/>
              <a:t>Laura has authorized Andrew to take any issues we find and to work with the WIPS team to get them corrected.</a:t>
            </a:r>
          </a:p>
          <a:p>
            <a:pPr lvl="1"/>
            <a:endParaRPr lang="en-US" b="1" dirty="0"/>
          </a:p>
          <a:p>
            <a:pPr lvl="1"/>
            <a:r>
              <a:rPr lang="en-US" b="1" dirty="0"/>
              <a:t>Now we wait.  Since this is the first round of this new procedure, where I am working with and through Andrew and SPRA to get the WIPS corrected, I;</a:t>
            </a:r>
          </a:p>
          <a:p>
            <a:pPr lvl="2"/>
            <a:r>
              <a:rPr lang="en-US" b="1" dirty="0"/>
              <a:t>Marked down the date that the issue was sent to the WIPS.</a:t>
            </a:r>
          </a:p>
          <a:p>
            <a:pPr lvl="2"/>
            <a:r>
              <a:rPr lang="en-US" b="1" dirty="0"/>
              <a:t>Will monito how long it takes them to address.</a:t>
            </a:r>
          </a:p>
          <a:p>
            <a:pPr lvl="2"/>
            <a:r>
              <a:rPr lang="en-US" b="1" dirty="0"/>
              <a:t>This will at </a:t>
            </a:r>
            <a:r>
              <a:rPr lang="en-US" b="1" dirty="0" err="1"/>
              <a:t>leat</a:t>
            </a:r>
            <a:r>
              <a:rPr lang="en-US" b="1" dirty="0"/>
              <a:t> give u an idea of when to expect a fix to occur.</a:t>
            </a:r>
          </a:p>
          <a:p>
            <a:pPr lvl="2"/>
            <a:endParaRPr lang="en-US" b="1" dirty="0"/>
          </a:p>
          <a:p>
            <a:endParaRPr lang="en-US" b="1" dirty="0"/>
          </a:p>
        </p:txBody>
      </p:sp>
    </p:spTree>
    <p:extLst>
      <p:ext uri="{BB962C8B-B14F-4D97-AF65-F5344CB8AC3E}">
        <p14:creationId xmlns:p14="http://schemas.microsoft.com/office/powerpoint/2010/main" val="995893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9"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p:cNvSpPr>
            <a:spLocks noGrp="1"/>
          </p:cNvSpPr>
          <p:nvPr>
            <p:ph type="title"/>
          </p:nvPr>
        </p:nvSpPr>
        <p:spPr>
          <a:xfrm>
            <a:off x="1843391" y="624110"/>
            <a:ext cx="9383408" cy="1280890"/>
          </a:xfrm>
        </p:spPr>
        <p:txBody>
          <a:bodyPr>
            <a:normAutofit/>
          </a:bodyPr>
          <a:lstStyle/>
          <a:p>
            <a:br>
              <a:rPr lang="en-US" dirty="0">
                <a:solidFill>
                  <a:schemeClr val="bg1"/>
                </a:solidFill>
              </a:rPr>
            </a:br>
            <a:r>
              <a:rPr lang="en-US" b="1" dirty="0">
                <a:solidFill>
                  <a:schemeClr val="bg1"/>
                </a:solidFill>
              </a:rPr>
              <a:t>MSG Rate Calculation Update</a:t>
            </a:r>
          </a:p>
        </p:txBody>
      </p:sp>
      <p:sp>
        <p:nvSpPr>
          <p:cNvPr id="8" name="Content Placeholder 2">
            <a:extLst>
              <a:ext uri="{FF2B5EF4-FFF2-40B4-BE49-F238E27FC236}">
                <a16:creationId xmlns:a16="http://schemas.microsoft.com/office/drawing/2014/main" id="{3D4485A7-2820-4E92-BDBA-C86499C80639}"/>
              </a:ext>
            </a:extLst>
          </p:cNvPr>
          <p:cNvSpPr>
            <a:spLocks noGrp="1"/>
          </p:cNvSpPr>
          <p:nvPr>
            <p:ph idx="1"/>
          </p:nvPr>
        </p:nvSpPr>
        <p:spPr>
          <a:xfrm>
            <a:off x="1843392" y="2306696"/>
            <a:ext cx="9383408" cy="4551304"/>
          </a:xfrm>
        </p:spPr>
        <p:txBody>
          <a:bodyPr>
            <a:normAutofit/>
          </a:bodyPr>
          <a:lstStyle/>
          <a:p>
            <a:pPr marL="457200" lvl="1" indent="0">
              <a:buNone/>
            </a:pPr>
            <a:endParaRPr lang="en-US" b="1" dirty="0"/>
          </a:p>
          <a:p>
            <a:pPr marL="457200" lvl="1" indent="0">
              <a:buNone/>
            </a:pPr>
            <a:r>
              <a:rPr lang="en-US" b="1" dirty="0"/>
              <a:t>You </a:t>
            </a:r>
            <a:r>
              <a:rPr lang="en-US" b="1" u="sng" dirty="0"/>
              <a:t>NO LONGER </a:t>
            </a:r>
            <a:r>
              <a:rPr lang="en-US" b="1" dirty="0"/>
              <a:t>need an MSG gain in any quarter after the quarter of the actual end date of the last training leading to a recognized credential.</a:t>
            </a:r>
          </a:p>
          <a:p>
            <a:pPr lvl="1"/>
            <a:r>
              <a:rPr lang="en-US" b="1" dirty="0"/>
              <a:t>After my email about MSG gains going negative if the exit quarter is later than the training ending quarter, the WIPS formula was modified to include the “Training Period”.   This “Training Period” is now used to determine who goes in the denominator.</a:t>
            </a:r>
          </a:p>
          <a:p>
            <a:pPr lvl="1"/>
            <a:endParaRPr lang="en-US" b="1" dirty="0"/>
          </a:p>
          <a:p>
            <a:pPr lvl="1"/>
            <a:r>
              <a:rPr lang="en-US" b="1" dirty="0"/>
              <a:t>The “Training Period” leading to a recognized credential is defined as;</a:t>
            </a:r>
          </a:p>
          <a:p>
            <a:pPr lvl="2"/>
            <a:r>
              <a:rPr lang="en-US" b="1" dirty="0"/>
              <a:t>Start Date:  Date in Element 181 - Start Date of the first training leading to a recognized credential.</a:t>
            </a:r>
          </a:p>
          <a:p>
            <a:pPr lvl="2"/>
            <a:r>
              <a:rPr lang="en-US" b="1" dirty="0"/>
              <a:t>End Date:  Date in Element 1813 - Actual End Date of the last training leading to a recognized credential</a:t>
            </a:r>
          </a:p>
          <a:p>
            <a:pPr marL="914400" lvl="2" indent="0">
              <a:buNone/>
            </a:pPr>
            <a:endParaRPr lang="en-US" b="1" dirty="0"/>
          </a:p>
          <a:p>
            <a:pPr lvl="2"/>
            <a:endParaRPr lang="en-US" b="1" dirty="0"/>
          </a:p>
          <a:p>
            <a:pPr lvl="2"/>
            <a:endParaRPr lang="en-US" b="1" dirty="0"/>
          </a:p>
          <a:p>
            <a:pPr lvl="2"/>
            <a:endParaRPr lang="en-US" b="1" dirty="0"/>
          </a:p>
          <a:p>
            <a:endParaRPr lang="en-US" b="1" dirty="0"/>
          </a:p>
        </p:txBody>
      </p:sp>
    </p:spTree>
    <p:extLst>
      <p:ext uri="{BB962C8B-B14F-4D97-AF65-F5344CB8AC3E}">
        <p14:creationId xmlns:p14="http://schemas.microsoft.com/office/powerpoint/2010/main" val="317279231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8625</TotalTime>
  <Words>1361</Words>
  <Application>Microsoft Office PowerPoint</Application>
  <PresentationFormat>Widescreen</PresentationFormat>
  <Paragraphs>148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Wisp</vt:lpstr>
      <vt:lpstr>PowerPoint Presentation</vt:lpstr>
      <vt:lpstr> Today’s Topics</vt:lpstr>
      <vt:lpstr> OJT Gains in the MSG Tab</vt:lpstr>
      <vt:lpstr> OJT Gains in the MSG Tab</vt:lpstr>
      <vt:lpstr> OJT Gains in the MSG Tab</vt:lpstr>
      <vt:lpstr> New logic check in AVP</vt:lpstr>
      <vt:lpstr> New logic check in AVP</vt:lpstr>
      <vt:lpstr> EER Rate Calculations</vt:lpstr>
      <vt:lpstr> MSG Rate Calculation Update</vt:lpstr>
      <vt:lpstr> MSG Rate Calculation Update</vt:lpstr>
      <vt:lpstr> Job Placement not a staff assisted service</vt:lpstr>
      <vt:lpstr> Element 1811  and Secondary School</vt:lpstr>
      <vt:lpstr> Element 1811 – Should trainings leading to secondary diplomas set this element</vt:lpstr>
      <vt:lpstr> Element 1811  and Secondary School</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Foster</dc:creator>
  <cp:lastModifiedBy>Kyle Foster</cp:lastModifiedBy>
  <cp:revision>3</cp:revision>
  <dcterms:created xsi:type="dcterms:W3CDTF">2018-11-16T19:21:59Z</dcterms:created>
  <dcterms:modified xsi:type="dcterms:W3CDTF">2020-02-04T19:31:44Z</dcterms:modified>
</cp:coreProperties>
</file>