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1" r:id="rId3"/>
    <p:sldId id="289" r:id="rId4"/>
    <p:sldId id="290" r:id="rId5"/>
    <p:sldId id="294" r:id="rId6"/>
    <p:sldId id="295" r:id="rId7"/>
    <p:sldId id="296" r:id="rId8"/>
    <p:sldId id="291" r:id="rId9"/>
    <p:sldId id="292" r:id="rId10"/>
    <p:sldId id="293" r:id="rId11"/>
    <p:sldId id="297" r:id="rId12"/>
    <p:sldId id="298" r:id="rId13"/>
    <p:sldId id="28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4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yle Foster" userId="90b6fa63-0c55-4218-a12d-99ab63ed509a" providerId="ADAL" clId="{E85720DD-9808-41C7-8D90-9FD0F6D1CAF2}"/>
    <pc:docChg chg="undo custSel addSld delSld modSld sldOrd">
      <pc:chgData name="Kyle Foster" userId="90b6fa63-0c55-4218-a12d-99ab63ed509a" providerId="ADAL" clId="{E85720DD-9808-41C7-8D90-9FD0F6D1CAF2}" dt="2018-04-19T17:55:42.315" v="5593" actId="20577"/>
      <pc:docMkLst>
        <pc:docMk/>
      </pc:docMkLst>
      <pc:sldChg chg="modSp">
        <pc:chgData name="Kyle Foster" userId="90b6fa63-0c55-4218-a12d-99ab63ed509a" providerId="ADAL" clId="{E85720DD-9808-41C7-8D90-9FD0F6D1CAF2}" dt="2018-04-19T17:39:40.088" v="4491" actId="6549"/>
        <pc:sldMkLst>
          <pc:docMk/>
          <pc:sldMk cId="1745281601" sldId="271"/>
        </pc:sldMkLst>
        <pc:spChg chg="mod">
          <ac:chgData name="Kyle Foster" userId="90b6fa63-0c55-4218-a12d-99ab63ed509a" providerId="ADAL" clId="{E85720DD-9808-41C7-8D90-9FD0F6D1CAF2}" dt="2018-04-19T17:39:40.088" v="4491" actId="6549"/>
          <ac:spMkLst>
            <pc:docMk/>
            <pc:sldMk cId="1745281601" sldId="271"/>
            <ac:spMk id="3" creationId="{00000000-0000-0000-0000-000000000000}"/>
          </ac:spMkLst>
        </pc:spChg>
      </pc:sldChg>
      <pc:sldChg chg="add del">
        <pc:chgData name="Kyle Foster" userId="90b6fa63-0c55-4218-a12d-99ab63ed509a" providerId="ADAL" clId="{E85720DD-9808-41C7-8D90-9FD0F6D1CAF2}" dt="2018-04-19T14:44:16.945" v="212" actId="2696"/>
        <pc:sldMkLst>
          <pc:docMk/>
          <pc:sldMk cId="249974965" sldId="289"/>
        </pc:sldMkLst>
      </pc:sldChg>
      <pc:sldChg chg="modSp add">
        <pc:chgData name="Kyle Foster" userId="90b6fa63-0c55-4218-a12d-99ab63ed509a" providerId="ADAL" clId="{E85720DD-9808-41C7-8D90-9FD0F6D1CAF2}" dt="2018-04-19T14:47:27.096" v="696" actId="20577"/>
        <pc:sldMkLst>
          <pc:docMk/>
          <pc:sldMk cId="4074756865" sldId="289"/>
        </pc:sldMkLst>
        <pc:spChg chg="mod">
          <ac:chgData name="Kyle Foster" userId="90b6fa63-0c55-4218-a12d-99ab63ed509a" providerId="ADAL" clId="{E85720DD-9808-41C7-8D90-9FD0F6D1CAF2}" dt="2018-04-19T14:44:40.076" v="253" actId="20577"/>
          <ac:spMkLst>
            <pc:docMk/>
            <pc:sldMk cId="4074756865" sldId="289"/>
            <ac:spMk id="2" creationId="{00000000-0000-0000-0000-000000000000}"/>
          </ac:spMkLst>
        </pc:spChg>
        <pc:spChg chg="mod">
          <ac:chgData name="Kyle Foster" userId="90b6fa63-0c55-4218-a12d-99ab63ed509a" providerId="ADAL" clId="{E85720DD-9808-41C7-8D90-9FD0F6D1CAF2}" dt="2018-04-19T14:47:27.096" v="696" actId="20577"/>
          <ac:spMkLst>
            <pc:docMk/>
            <pc:sldMk cId="4074756865" sldId="289"/>
            <ac:spMk id="3" creationId="{00000000-0000-0000-0000-000000000000}"/>
          </ac:spMkLst>
        </pc:spChg>
      </pc:sldChg>
      <pc:sldChg chg="del">
        <pc:chgData name="Kyle Foster" userId="90b6fa63-0c55-4218-a12d-99ab63ed509a" providerId="ADAL" clId="{E85720DD-9808-41C7-8D90-9FD0F6D1CAF2}" dt="2018-04-18T21:07:13.181" v="146" actId="2696"/>
        <pc:sldMkLst>
          <pc:docMk/>
          <pc:sldMk cId="2715855797" sldId="290"/>
        </pc:sldMkLst>
      </pc:sldChg>
      <pc:sldChg chg="modSp add ord">
        <pc:chgData name="Kyle Foster" userId="90b6fa63-0c55-4218-a12d-99ab63ed509a" providerId="ADAL" clId="{E85720DD-9808-41C7-8D90-9FD0F6D1CAF2}" dt="2018-04-19T14:49:57.216" v="1055" actId="20577"/>
        <pc:sldMkLst>
          <pc:docMk/>
          <pc:sldMk cId="3132905314" sldId="290"/>
        </pc:sldMkLst>
        <pc:spChg chg="mod">
          <ac:chgData name="Kyle Foster" userId="90b6fa63-0c55-4218-a12d-99ab63ed509a" providerId="ADAL" clId="{E85720DD-9808-41C7-8D90-9FD0F6D1CAF2}" dt="2018-04-19T14:47:48.232" v="702" actId="207"/>
          <ac:spMkLst>
            <pc:docMk/>
            <pc:sldMk cId="3132905314" sldId="290"/>
            <ac:spMk id="2" creationId="{00000000-0000-0000-0000-000000000000}"/>
          </ac:spMkLst>
        </pc:spChg>
        <pc:spChg chg="mod">
          <ac:chgData name="Kyle Foster" userId="90b6fa63-0c55-4218-a12d-99ab63ed509a" providerId="ADAL" clId="{E85720DD-9808-41C7-8D90-9FD0F6D1CAF2}" dt="2018-04-19T14:49:57.216" v="1055" actId="20577"/>
          <ac:spMkLst>
            <pc:docMk/>
            <pc:sldMk cId="3132905314" sldId="290"/>
            <ac:spMk id="3" creationId="{00000000-0000-0000-0000-000000000000}"/>
          </ac:spMkLst>
        </pc:spChg>
      </pc:sldChg>
      <pc:sldChg chg="add del">
        <pc:chgData name="Kyle Foster" userId="90b6fa63-0c55-4218-a12d-99ab63ed509a" providerId="ADAL" clId="{E85720DD-9808-41C7-8D90-9FD0F6D1CAF2}" dt="2018-04-19T14:44:16.945" v="213" actId="2696"/>
        <pc:sldMkLst>
          <pc:docMk/>
          <pc:sldMk cId="3434303179" sldId="290"/>
        </pc:sldMkLst>
      </pc:sldChg>
      <pc:sldChg chg="del">
        <pc:chgData name="Kyle Foster" userId="90b6fa63-0c55-4218-a12d-99ab63ed509a" providerId="ADAL" clId="{E85720DD-9808-41C7-8D90-9FD0F6D1CAF2}" dt="2018-04-18T21:07:13.211" v="147" actId="2696"/>
        <pc:sldMkLst>
          <pc:docMk/>
          <pc:sldMk cId="471845254" sldId="291"/>
        </pc:sldMkLst>
      </pc:sldChg>
      <pc:sldChg chg="add del">
        <pc:chgData name="Kyle Foster" userId="90b6fa63-0c55-4218-a12d-99ab63ed509a" providerId="ADAL" clId="{E85720DD-9808-41C7-8D90-9FD0F6D1CAF2}" dt="2018-04-19T14:44:16.945" v="211" actId="2696"/>
        <pc:sldMkLst>
          <pc:docMk/>
          <pc:sldMk cId="885243400" sldId="291"/>
        </pc:sldMkLst>
      </pc:sldChg>
      <pc:sldChg chg="modSp add ord">
        <pc:chgData name="Kyle Foster" userId="90b6fa63-0c55-4218-a12d-99ab63ed509a" providerId="ADAL" clId="{E85720DD-9808-41C7-8D90-9FD0F6D1CAF2}" dt="2018-04-19T17:34:25.726" v="3753" actId="20577"/>
        <pc:sldMkLst>
          <pc:docMk/>
          <pc:sldMk cId="1309026134" sldId="291"/>
        </pc:sldMkLst>
        <pc:spChg chg="mod">
          <ac:chgData name="Kyle Foster" userId="90b6fa63-0c55-4218-a12d-99ab63ed509a" providerId="ADAL" clId="{E85720DD-9808-41C7-8D90-9FD0F6D1CAF2}" dt="2018-04-19T14:50:20.227" v="1063" actId="207"/>
          <ac:spMkLst>
            <pc:docMk/>
            <pc:sldMk cId="1309026134" sldId="291"/>
            <ac:spMk id="2" creationId="{00000000-0000-0000-0000-000000000000}"/>
          </ac:spMkLst>
        </pc:spChg>
        <pc:spChg chg="mod">
          <ac:chgData name="Kyle Foster" userId="90b6fa63-0c55-4218-a12d-99ab63ed509a" providerId="ADAL" clId="{E85720DD-9808-41C7-8D90-9FD0F6D1CAF2}" dt="2018-04-19T17:34:25.726" v="3753" actId="20577"/>
          <ac:spMkLst>
            <pc:docMk/>
            <pc:sldMk cId="1309026134" sldId="291"/>
            <ac:spMk id="3" creationId="{00000000-0000-0000-0000-000000000000}"/>
          </ac:spMkLst>
        </pc:spChg>
      </pc:sldChg>
      <pc:sldChg chg="modSp add ord">
        <pc:chgData name="Kyle Foster" userId="90b6fa63-0c55-4218-a12d-99ab63ed509a" providerId="ADAL" clId="{E85720DD-9808-41C7-8D90-9FD0F6D1CAF2}" dt="2018-04-19T17:55:42.315" v="5593" actId="20577"/>
        <pc:sldMkLst>
          <pc:docMk/>
          <pc:sldMk cId="3718360510" sldId="292"/>
        </pc:sldMkLst>
        <pc:spChg chg="mod">
          <ac:chgData name="Kyle Foster" userId="90b6fa63-0c55-4218-a12d-99ab63ed509a" providerId="ADAL" clId="{E85720DD-9808-41C7-8D90-9FD0F6D1CAF2}" dt="2018-04-19T14:51:55.010" v="1313" actId="207"/>
          <ac:spMkLst>
            <pc:docMk/>
            <pc:sldMk cId="3718360510" sldId="292"/>
            <ac:spMk id="2" creationId="{00000000-0000-0000-0000-000000000000}"/>
          </ac:spMkLst>
        </pc:spChg>
        <pc:spChg chg="mod">
          <ac:chgData name="Kyle Foster" userId="90b6fa63-0c55-4218-a12d-99ab63ed509a" providerId="ADAL" clId="{E85720DD-9808-41C7-8D90-9FD0F6D1CAF2}" dt="2018-04-19T17:55:42.315" v="5593" actId="20577"/>
          <ac:spMkLst>
            <pc:docMk/>
            <pc:sldMk cId="3718360510" sldId="292"/>
            <ac:spMk id="3" creationId="{00000000-0000-0000-0000-000000000000}"/>
          </ac:spMkLst>
        </pc:spChg>
      </pc:sldChg>
      <pc:sldChg chg="del">
        <pc:chgData name="Kyle Foster" userId="90b6fa63-0c55-4218-a12d-99ab63ed509a" providerId="ADAL" clId="{E85720DD-9808-41C7-8D90-9FD0F6D1CAF2}" dt="2018-04-18T21:07:13.221" v="148" actId="2696"/>
        <pc:sldMkLst>
          <pc:docMk/>
          <pc:sldMk cId="3836242154" sldId="292"/>
        </pc:sldMkLst>
      </pc:sldChg>
      <pc:sldChg chg="modSp add ord">
        <pc:chgData name="Kyle Foster" userId="90b6fa63-0c55-4218-a12d-99ab63ed509a" providerId="ADAL" clId="{E85720DD-9808-41C7-8D90-9FD0F6D1CAF2}" dt="2018-04-19T17:37:59.746" v="4304" actId="27636"/>
        <pc:sldMkLst>
          <pc:docMk/>
          <pc:sldMk cId="2132819941" sldId="293"/>
        </pc:sldMkLst>
        <pc:spChg chg="mod">
          <ac:chgData name="Kyle Foster" userId="90b6fa63-0c55-4218-a12d-99ab63ed509a" providerId="ADAL" clId="{E85720DD-9808-41C7-8D90-9FD0F6D1CAF2}" dt="2018-04-19T14:53:47.488" v="1502" actId="207"/>
          <ac:spMkLst>
            <pc:docMk/>
            <pc:sldMk cId="2132819941" sldId="293"/>
            <ac:spMk id="2" creationId="{00000000-0000-0000-0000-000000000000}"/>
          </ac:spMkLst>
        </pc:spChg>
        <pc:spChg chg="mod">
          <ac:chgData name="Kyle Foster" userId="90b6fa63-0c55-4218-a12d-99ab63ed509a" providerId="ADAL" clId="{E85720DD-9808-41C7-8D90-9FD0F6D1CAF2}" dt="2018-04-19T17:37:59.746" v="4304" actId="27636"/>
          <ac:spMkLst>
            <pc:docMk/>
            <pc:sldMk cId="2132819941" sldId="293"/>
            <ac:spMk id="3" creationId="{00000000-0000-0000-0000-000000000000}"/>
          </ac:spMkLst>
        </pc:spChg>
      </pc:sldChg>
      <pc:sldChg chg="del">
        <pc:chgData name="Kyle Foster" userId="90b6fa63-0c55-4218-a12d-99ab63ed509a" providerId="ADAL" clId="{E85720DD-9808-41C7-8D90-9FD0F6D1CAF2}" dt="2018-04-18T21:07:13.231" v="149" actId="2696"/>
        <pc:sldMkLst>
          <pc:docMk/>
          <pc:sldMk cId="3058803172" sldId="293"/>
        </pc:sldMkLst>
      </pc:sldChg>
      <pc:sldChg chg="modSp add ord">
        <pc:chgData name="Kyle Foster" userId="90b6fa63-0c55-4218-a12d-99ab63ed509a" providerId="ADAL" clId="{E85720DD-9808-41C7-8D90-9FD0F6D1CAF2}" dt="2018-04-19T17:27:08.938" v="2753" actId="14"/>
        <pc:sldMkLst>
          <pc:docMk/>
          <pc:sldMk cId="864437399" sldId="294"/>
        </pc:sldMkLst>
        <pc:spChg chg="mod">
          <ac:chgData name="Kyle Foster" userId="90b6fa63-0c55-4218-a12d-99ab63ed509a" providerId="ADAL" clId="{E85720DD-9808-41C7-8D90-9FD0F6D1CAF2}" dt="2018-04-19T17:21:58.769" v="1816" actId="207"/>
          <ac:spMkLst>
            <pc:docMk/>
            <pc:sldMk cId="864437399" sldId="294"/>
            <ac:spMk id="2" creationId="{00000000-0000-0000-0000-000000000000}"/>
          </ac:spMkLst>
        </pc:spChg>
        <pc:spChg chg="mod">
          <ac:chgData name="Kyle Foster" userId="90b6fa63-0c55-4218-a12d-99ab63ed509a" providerId="ADAL" clId="{E85720DD-9808-41C7-8D90-9FD0F6D1CAF2}" dt="2018-04-19T17:27:08.938" v="2753" actId="14"/>
          <ac:spMkLst>
            <pc:docMk/>
            <pc:sldMk cId="864437399" sldId="294"/>
            <ac:spMk id="3" creationId="{00000000-0000-0000-0000-000000000000}"/>
          </ac:spMkLst>
        </pc:spChg>
      </pc:sldChg>
      <pc:sldChg chg="del">
        <pc:chgData name="Kyle Foster" userId="90b6fa63-0c55-4218-a12d-99ab63ed509a" providerId="ADAL" clId="{E85720DD-9808-41C7-8D90-9FD0F6D1CAF2}" dt="2018-04-18T21:07:13.241" v="150" actId="2696"/>
        <pc:sldMkLst>
          <pc:docMk/>
          <pc:sldMk cId="3446072396" sldId="294"/>
        </pc:sldMkLst>
      </pc:sldChg>
      <pc:sldChg chg="del">
        <pc:chgData name="Kyle Foster" userId="90b6fa63-0c55-4218-a12d-99ab63ed509a" providerId="ADAL" clId="{E85720DD-9808-41C7-8D90-9FD0F6D1CAF2}" dt="2018-04-18T21:07:13.251" v="151" actId="2696"/>
        <pc:sldMkLst>
          <pc:docMk/>
          <pc:sldMk cId="734530411" sldId="295"/>
        </pc:sldMkLst>
      </pc:sldChg>
      <pc:sldChg chg="modSp add">
        <pc:chgData name="Kyle Foster" userId="90b6fa63-0c55-4218-a12d-99ab63ed509a" providerId="ADAL" clId="{E85720DD-9808-41C7-8D90-9FD0F6D1CAF2}" dt="2018-04-19T17:29:26.300" v="2943" actId="6549"/>
        <pc:sldMkLst>
          <pc:docMk/>
          <pc:sldMk cId="1554002147" sldId="295"/>
        </pc:sldMkLst>
        <pc:spChg chg="mod">
          <ac:chgData name="Kyle Foster" userId="90b6fa63-0c55-4218-a12d-99ab63ed509a" providerId="ADAL" clId="{E85720DD-9808-41C7-8D90-9FD0F6D1CAF2}" dt="2018-04-19T17:29:26.300" v="2943" actId="6549"/>
          <ac:spMkLst>
            <pc:docMk/>
            <pc:sldMk cId="1554002147" sldId="295"/>
            <ac:spMk id="3" creationId="{00000000-0000-0000-0000-000000000000}"/>
          </ac:spMkLst>
        </pc:spChg>
      </pc:sldChg>
      <pc:sldChg chg="del">
        <pc:chgData name="Kyle Foster" userId="90b6fa63-0c55-4218-a12d-99ab63ed509a" providerId="ADAL" clId="{E85720DD-9808-41C7-8D90-9FD0F6D1CAF2}" dt="2018-04-18T21:07:13.261" v="152" actId="2696"/>
        <pc:sldMkLst>
          <pc:docMk/>
          <pc:sldMk cId="1903111202" sldId="296"/>
        </pc:sldMkLst>
      </pc:sldChg>
      <pc:sldChg chg="modSp add">
        <pc:chgData name="Kyle Foster" userId="90b6fa63-0c55-4218-a12d-99ab63ed509a" providerId="ADAL" clId="{E85720DD-9808-41C7-8D90-9FD0F6D1CAF2}" dt="2018-04-19T17:32:58.364" v="3482" actId="20577"/>
        <pc:sldMkLst>
          <pc:docMk/>
          <pc:sldMk cId="4056702175" sldId="296"/>
        </pc:sldMkLst>
        <pc:spChg chg="mod">
          <ac:chgData name="Kyle Foster" userId="90b6fa63-0c55-4218-a12d-99ab63ed509a" providerId="ADAL" clId="{E85720DD-9808-41C7-8D90-9FD0F6D1CAF2}" dt="2018-04-19T17:32:58.364" v="3482" actId="20577"/>
          <ac:spMkLst>
            <pc:docMk/>
            <pc:sldMk cId="4056702175" sldId="296"/>
            <ac:spMk id="3" creationId="{00000000-0000-0000-0000-000000000000}"/>
          </ac:spMkLst>
        </pc:spChg>
      </pc:sldChg>
      <pc:sldChg chg="del">
        <pc:chgData name="Kyle Foster" userId="90b6fa63-0c55-4218-a12d-99ab63ed509a" providerId="ADAL" clId="{E85720DD-9808-41C7-8D90-9FD0F6D1CAF2}" dt="2018-04-18T21:07:13.261" v="153" actId="2696"/>
        <pc:sldMkLst>
          <pc:docMk/>
          <pc:sldMk cId="2755391486" sldId="297"/>
        </pc:sldMkLst>
      </pc:sldChg>
      <pc:sldChg chg="add">
        <pc:chgData name="Kyle Foster" userId="90b6fa63-0c55-4218-a12d-99ab63ed509a" providerId="ADAL" clId="{E85720DD-9808-41C7-8D90-9FD0F6D1CAF2}" dt="2018-04-19T17:38:04.474" v="4305"/>
        <pc:sldMkLst>
          <pc:docMk/>
          <pc:sldMk cId="3232670025" sldId="297"/>
        </pc:sldMkLst>
      </pc:sldChg>
      <pc:sldChg chg="modSp add ord">
        <pc:chgData name="Kyle Foster" userId="90b6fa63-0c55-4218-a12d-99ab63ed509a" providerId="ADAL" clId="{E85720DD-9808-41C7-8D90-9FD0F6D1CAF2}" dt="2018-04-19T17:49:45.312" v="4998"/>
        <pc:sldMkLst>
          <pc:docMk/>
          <pc:sldMk cId="1910039820" sldId="298"/>
        </pc:sldMkLst>
        <pc:spChg chg="mod">
          <ac:chgData name="Kyle Foster" userId="90b6fa63-0c55-4218-a12d-99ab63ed509a" providerId="ADAL" clId="{E85720DD-9808-41C7-8D90-9FD0F6D1CAF2}" dt="2018-04-19T17:46:46.830" v="4522" actId="20577"/>
          <ac:spMkLst>
            <pc:docMk/>
            <pc:sldMk cId="1910039820" sldId="298"/>
            <ac:spMk id="2" creationId="{00000000-0000-0000-0000-000000000000}"/>
          </ac:spMkLst>
        </pc:spChg>
        <pc:spChg chg="mod">
          <ac:chgData name="Kyle Foster" userId="90b6fa63-0c55-4218-a12d-99ab63ed509a" providerId="ADAL" clId="{E85720DD-9808-41C7-8D90-9FD0F6D1CAF2}" dt="2018-04-19T17:49:45.312" v="4998"/>
          <ac:spMkLst>
            <pc:docMk/>
            <pc:sldMk cId="1910039820" sldId="298"/>
            <ac:spMk id="3" creationId="{00000000-0000-0000-0000-000000000000}"/>
          </ac:spMkLst>
        </pc:spChg>
      </pc:sldChg>
      <pc:sldChg chg="del">
        <pc:chgData name="Kyle Foster" userId="90b6fa63-0c55-4218-a12d-99ab63ed509a" providerId="ADAL" clId="{E85720DD-9808-41C7-8D90-9FD0F6D1CAF2}" dt="2018-04-18T21:07:13.271" v="154" actId="2696"/>
        <pc:sldMkLst>
          <pc:docMk/>
          <pc:sldMk cId="3833490226" sldId="29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support.fostechsolutions.com/a/solution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hing&#10;&#10;Description generated with high confiden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213" y="598387"/>
            <a:ext cx="5620332" cy="385497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5598647"/>
            <a:ext cx="8915399" cy="52275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/>
              <a:t>WIOA Collaboration Webinar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589213" y="4775200"/>
            <a:ext cx="8915399" cy="8234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Welcomes to Today’s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Agency View-Point NFJP Users Forum</a:t>
            </a:r>
          </a:p>
        </p:txBody>
      </p:sp>
    </p:spTree>
    <p:extLst>
      <p:ext uri="{BB962C8B-B14F-4D97-AF65-F5344CB8AC3E}">
        <p14:creationId xmlns:p14="http://schemas.microsoft.com/office/powerpoint/2010/main" val="876688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Obtainment of Recognized Credential up to 1 Year After Exit</a:t>
            </a:r>
            <a:br>
              <a:rPr lang="en-US" b="1" dirty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441542"/>
            <a:ext cx="9383408" cy="4345757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AVP does not currently allow services after exit</a:t>
            </a:r>
          </a:p>
          <a:p>
            <a:pPr lvl="1"/>
            <a:r>
              <a:rPr lang="en-US" b="1" dirty="0"/>
              <a:t>Service Type definitions in AVP can be set to allow a service after exit</a:t>
            </a:r>
          </a:p>
          <a:p>
            <a:pPr lvl="1"/>
            <a:r>
              <a:rPr lang="en-US" b="1" dirty="0"/>
              <a:t>We will need to add a setting to the Service Type definitions that tell AVP how long after exit the service is allowed.</a:t>
            </a:r>
          </a:p>
          <a:p>
            <a:pPr lvl="1"/>
            <a:r>
              <a:rPr lang="en-US" b="1" dirty="0"/>
              <a:t>This will allow us to create a service that is allowed up to 1 year after exit</a:t>
            </a:r>
          </a:p>
          <a:p>
            <a:pPr lvl="1"/>
            <a:endParaRPr lang="en-US" b="1" dirty="0"/>
          </a:p>
          <a:p>
            <a:r>
              <a:rPr lang="en-US" b="1" dirty="0"/>
              <a:t>How should we implement;</a:t>
            </a:r>
          </a:p>
          <a:p>
            <a:pPr lvl="1"/>
            <a:r>
              <a:rPr lang="en-US" b="1" dirty="0"/>
              <a:t>Should we add the questions to the follow up screen?</a:t>
            </a:r>
          </a:p>
          <a:p>
            <a:pPr lvl="2"/>
            <a:r>
              <a:rPr lang="en-US" b="1" dirty="0"/>
              <a:t>This would force field staff to ask the question, or at least to answer it.  </a:t>
            </a:r>
          </a:p>
          <a:p>
            <a:pPr lvl="2"/>
            <a:endParaRPr lang="en-US" b="1" dirty="0"/>
          </a:p>
          <a:p>
            <a:pPr lvl="1"/>
            <a:r>
              <a:rPr lang="en-US" b="1" dirty="0"/>
              <a:t>Should we add a service worksheet that is allowed up to 1 year after exit?</a:t>
            </a:r>
          </a:p>
          <a:p>
            <a:pPr lvl="2"/>
            <a:r>
              <a:rPr lang="en-US" b="1" dirty="0"/>
              <a:t>This would require field staff to remember to go enter the worksheet</a:t>
            </a:r>
          </a:p>
          <a:p>
            <a:pPr lvl="1"/>
            <a:r>
              <a:rPr lang="en-US" b="1" dirty="0"/>
              <a:t>Other ideas?</a:t>
            </a:r>
          </a:p>
        </p:txBody>
      </p:sp>
    </p:spTree>
    <p:extLst>
      <p:ext uri="{BB962C8B-B14F-4D97-AF65-F5344CB8AC3E}">
        <p14:creationId xmlns:p14="http://schemas.microsoft.com/office/powerpoint/2010/main" val="2132819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Obtainment of Recognized Credential up to 1 Year After Exit</a:t>
            </a:r>
            <a:br>
              <a:rPr lang="en-US" b="1" dirty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441542"/>
            <a:ext cx="9383408" cy="4345757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AVP does not currently allow services after exit</a:t>
            </a:r>
          </a:p>
          <a:p>
            <a:pPr lvl="1"/>
            <a:r>
              <a:rPr lang="en-US" b="1" dirty="0"/>
              <a:t>Service Type definitions in AVP can be set to allow a service after exit</a:t>
            </a:r>
          </a:p>
          <a:p>
            <a:pPr lvl="1"/>
            <a:r>
              <a:rPr lang="en-US" b="1" dirty="0"/>
              <a:t>We will need to add a setting to the Service Type definitions that tell AVP how long after exit the service is allowed.</a:t>
            </a:r>
          </a:p>
          <a:p>
            <a:pPr lvl="1"/>
            <a:r>
              <a:rPr lang="en-US" b="1" dirty="0"/>
              <a:t>This will allow us to create a service that is allowed up to 1 year after exit</a:t>
            </a:r>
          </a:p>
          <a:p>
            <a:pPr lvl="1"/>
            <a:endParaRPr lang="en-US" b="1" dirty="0"/>
          </a:p>
          <a:p>
            <a:r>
              <a:rPr lang="en-US" b="1" dirty="0"/>
              <a:t>How should we implement;</a:t>
            </a:r>
          </a:p>
          <a:p>
            <a:pPr lvl="1"/>
            <a:r>
              <a:rPr lang="en-US" b="1" dirty="0"/>
              <a:t>Should we add the questions to the follow up screen?</a:t>
            </a:r>
          </a:p>
          <a:p>
            <a:pPr lvl="2"/>
            <a:r>
              <a:rPr lang="en-US" b="1" dirty="0"/>
              <a:t>This would force field staff to ask the question, or at least to answer it.  </a:t>
            </a:r>
          </a:p>
          <a:p>
            <a:pPr lvl="2"/>
            <a:endParaRPr lang="en-US" b="1" dirty="0"/>
          </a:p>
          <a:p>
            <a:pPr lvl="1"/>
            <a:r>
              <a:rPr lang="en-US" b="1" dirty="0"/>
              <a:t>Should we add a service worksheet that is allowed up to 1 year after exit?</a:t>
            </a:r>
          </a:p>
          <a:p>
            <a:pPr lvl="2"/>
            <a:r>
              <a:rPr lang="en-US" b="1" dirty="0"/>
              <a:t>This would require field staff to remember to go enter the worksheet</a:t>
            </a:r>
          </a:p>
          <a:p>
            <a:pPr lvl="1"/>
            <a:r>
              <a:rPr lang="en-US" b="1" dirty="0"/>
              <a:t>Other ideas?</a:t>
            </a:r>
          </a:p>
        </p:txBody>
      </p:sp>
    </p:spTree>
    <p:extLst>
      <p:ext uri="{BB962C8B-B14F-4D97-AF65-F5344CB8AC3E}">
        <p14:creationId xmlns:p14="http://schemas.microsoft.com/office/powerpoint/2010/main" val="3232670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br>
              <a:rPr lang="en-US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Rocky Mountain HI Conference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441542"/>
            <a:ext cx="9383408" cy="4345757"/>
          </a:xfrm>
        </p:spPr>
        <p:txBody>
          <a:bodyPr>
            <a:normAutofit/>
          </a:bodyPr>
          <a:lstStyle/>
          <a:p>
            <a:r>
              <a:rPr lang="en-US" b="1" dirty="0"/>
              <a:t>I have been invited to speak at the RMHI Conference in Indianapolis</a:t>
            </a:r>
          </a:p>
          <a:p>
            <a:r>
              <a:rPr lang="en-US" b="1" dirty="0"/>
              <a:t>The conference is 5/14 through 5/17</a:t>
            </a:r>
          </a:p>
          <a:p>
            <a:r>
              <a:rPr lang="en-US" b="1" dirty="0"/>
              <a:t>I was not aware that the conference dates coincide with the May submission deadline.</a:t>
            </a:r>
          </a:p>
          <a:p>
            <a:r>
              <a:rPr lang="en-US" b="1" dirty="0"/>
              <a:t>RMHI is depending on me being there on the 16</a:t>
            </a:r>
            <a:r>
              <a:rPr lang="en-US" b="1" baseline="30000" dirty="0"/>
              <a:t>th</a:t>
            </a:r>
            <a:r>
              <a:rPr lang="en-US" b="1" dirty="0"/>
              <a:t> to speak.</a:t>
            </a:r>
          </a:p>
          <a:p>
            <a:r>
              <a:rPr lang="en-US" b="1" dirty="0"/>
              <a:t>I will travel on the 14</a:t>
            </a:r>
            <a:r>
              <a:rPr lang="en-US" b="1" baseline="30000" dirty="0"/>
              <a:t>th</a:t>
            </a:r>
            <a:r>
              <a:rPr lang="en-US" b="1" dirty="0"/>
              <a:t>, and be available to help except for the time in the air.</a:t>
            </a:r>
          </a:p>
          <a:p>
            <a:r>
              <a:rPr lang="en-US" b="1" dirty="0"/>
              <a:t>Can we work to have everyone’s PIRL file submitted by 5/10/2018?</a:t>
            </a:r>
          </a:p>
          <a:p>
            <a:pPr lvl="1"/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10039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1" y="2623930"/>
            <a:ext cx="9383409" cy="3984260"/>
          </a:xfrm>
        </p:spPr>
        <p:txBody>
          <a:bodyPr>
            <a:normAutofit/>
          </a:bodyPr>
          <a:lstStyle/>
          <a:p>
            <a:r>
              <a:rPr lang="en-US" b="1" dirty="0"/>
              <a:t>This presentation can be downloaded by going to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>
                <a:hlinkClick r:id="rId2"/>
              </a:rPr>
              <a:t>http://support.fostechsolutions.com/a/solutions/</a:t>
            </a:r>
            <a:r>
              <a:rPr lang="en-US" b="1" dirty="0"/>
              <a:t> </a:t>
            </a:r>
          </a:p>
          <a:p>
            <a:pPr marL="0" indent="0">
              <a:buNone/>
            </a:pPr>
            <a:r>
              <a:rPr lang="en-US" b="1" dirty="0"/>
              <a:t>	Then click on “Presentations”</a:t>
            </a:r>
          </a:p>
          <a:p>
            <a:pPr marL="0" indent="0">
              <a:buNone/>
            </a:pPr>
            <a:r>
              <a:rPr lang="en-US" b="1" dirty="0"/>
              <a:t>	Select the presentation with today’s date on it.</a:t>
            </a:r>
          </a:p>
          <a:p>
            <a:pPr marL="0" indent="0">
              <a:buNone/>
            </a:pPr>
            <a:r>
              <a:rPr lang="en-US" b="1" dirty="0"/>
              <a:t>	Click the attachment to download the file.</a:t>
            </a:r>
          </a:p>
          <a:p>
            <a:endParaRPr lang="en-US" b="1" dirty="0"/>
          </a:p>
          <a:p>
            <a:r>
              <a:rPr lang="en-US" b="1" dirty="0"/>
              <a:t>At FosTech We;</a:t>
            </a:r>
          </a:p>
          <a:p>
            <a:pPr lvl="1"/>
            <a:r>
              <a:rPr lang="en-US" b="1" dirty="0"/>
              <a:t>Thank everyone for the faith you have placed in us.</a:t>
            </a:r>
          </a:p>
          <a:p>
            <a:pPr lvl="1"/>
            <a:r>
              <a:rPr lang="en-US" b="1" dirty="0"/>
              <a:t>Strive to continue to enhance AVP to implement all of WIOA</a:t>
            </a:r>
          </a:p>
          <a:p>
            <a:pPr lvl="1"/>
            <a:r>
              <a:rPr lang="en-US" b="1" dirty="0"/>
              <a:t>Appreciate all of the input we are getting from these webinars</a:t>
            </a:r>
          </a:p>
          <a:p>
            <a:pPr lvl="1"/>
            <a:endParaRPr lang="en-US" b="1" dirty="0"/>
          </a:p>
          <a:p>
            <a:pPr marL="457200" lvl="1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66740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br>
              <a:rPr lang="en-US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Today’s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441542"/>
            <a:ext cx="9383408" cy="4345757"/>
          </a:xfrm>
        </p:spPr>
        <p:txBody>
          <a:bodyPr>
            <a:normAutofit/>
          </a:bodyPr>
          <a:lstStyle/>
          <a:p>
            <a:r>
              <a:rPr lang="en-US" b="1" dirty="0"/>
              <a:t>Move to Rackspace</a:t>
            </a:r>
          </a:p>
          <a:p>
            <a:r>
              <a:rPr lang="en-US" b="1" dirty="0"/>
              <a:t>SPRA cc’ing the FPO your PIRL results</a:t>
            </a:r>
          </a:p>
          <a:p>
            <a:r>
              <a:rPr lang="en-US" b="1" dirty="0"/>
              <a:t>Issues testing the WIPS</a:t>
            </a:r>
          </a:p>
          <a:p>
            <a:r>
              <a:rPr lang="en-US" b="1" dirty="0"/>
              <a:t>MSG Rate Calculation</a:t>
            </a:r>
          </a:p>
          <a:p>
            <a:r>
              <a:rPr lang="en-US" b="1" dirty="0"/>
              <a:t>Credential Rate Calculation</a:t>
            </a:r>
          </a:p>
          <a:p>
            <a:r>
              <a:rPr lang="en-US" b="1" dirty="0"/>
              <a:t>Obtainment of Recognized Credential up to 1 Year After Exit</a:t>
            </a:r>
          </a:p>
          <a:p>
            <a:r>
              <a:rPr lang="en-US" b="1" dirty="0"/>
              <a:t>Rocky Mountain HI Conference Dates</a:t>
            </a:r>
          </a:p>
        </p:txBody>
      </p:sp>
    </p:spTree>
    <p:extLst>
      <p:ext uri="{BB962C8B-B14F-4D97-AF65-F5344CB8AC3E}">
        <p14:creationId xmlns:p14="http://schemas.microsoft.com/office/powerpoint/2010/main" val="1745281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br>
              <a:rPr lang="en-US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Move to Rackspace Cloud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441542"/>
            <a:ext cx="9383408" cy="4345757"/>
          </a:xfrm>
        </p:spPr>
        <p:txBody>
          <a:bodyPr>
            <a:normAutofit/>
          </a:bodyPr>
          <a:lstStyle/>
          <a:p>
            <a:r>
              <a:rPr lang="en-US" b="1" dirty="0"/>
              <a:t>Rackspace is partitioning our servers</a:t>
            </a:r>
          </a:p>
          <a:p>
            <a:r>
              <a:rPr lang="en-US" b="1" dirty="0"/>
              <a:t>Platform will be ready early next week</a:t>
            </a:r>
          </a:p>
          <a:p>
            <a:r>
              <a:rPr lang="en-US" b="1" dirty="0"/>
              <a:t>We will move 1 client over first</a:t>
            </a:r>
          </a:p>
          <a:p>
            <a:pPr lvl="1"/>
            <a:r>
              <a:rPr lang="en-US" b="1" dirty="0"/>
              <a:t>Deploy new RDP RemoteApp links</a:t>
            </a:r>
          </a:p>
          <a:p>
            <a:pPr lvl="1"/>
            <a:r>
              <a:rPr lang="en-US" b="1" dirty="0"/>
              <a:t>Digital Signature Pads will need to be configured with new IP address</a:t>
            </a:r>
          </a:p>
          <a:p>
            <a:pPr lvl="1"/>
            <a:r>
              <a:rPr lang="en-US" b="1" dirty="0"/>
              <a:t>Run the environment for 2 weeks </a:t>
            </a:r>
          </a:p>
          <a:p>
            <a:pPr lvl="1"/>
            <a:r>
              <a:rPr lang="en-US" b="1" dirty="0"/>
              <a:t>Verify that there are no issues with the new setup</a:t>
            </a:r>
          </a:p>
          <a:p>
            <a:pPr lvl="1"/>
            <a:endParaRPr lang="en-US" b="1" dirty="0"/>
          </a:p>
          <a:p>
            <a:r>
              <a:rPr lang="en-US" b="1" dirty="0"/>
              <a:t>Start moving clients over 1 at a time</a:t>
            </a:r>
          </a:p>
        </p:txBody>
      </p:sp>
    </p:spTree>
    <p:extLst>
      <p:ext uri="{BB962C8B-B14F-4D97-AF65-F5344CB8AC3E}">
        <p14:creationId xmlns:p14="http://schemas.microsoft.com/office/powerpoint/2010/main" val="4074756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SPRA cc’ing the FPO your PIRL results</a:t>
            </a:r>
            <a:br>
              <a:rPr lang="en-US" b="1" dirty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441542"/>
            <a:ext cx="9383408" cy="4345757"/>
          </a:xfrm>
        </p:spPr>
        <p:txBody>
          <a:bodyPr>
            <a:normAutofit/>
          </a:bodyPr>
          <a:lstStyle/>
          <a:p>
            <a:r>
              <a:rPr lang="en-US" b="1" dirty="0"/>
              <a:t>I emailed Marcia Hampton your concerns</a:t>
            </a:r>
          </a:p>
          <a:p>
            <a:r>
              <a:rPr lang="en-US" b="1" dirty="0"/>
              <a:t>It did not sound like they were going to change this.</a:t>
            </a:r>
          </a:p>
          <a:p>
            <a:r>
              <a:rPr lang="en-US" b="1" dirty="0"/>
              <a:t>Marcia said;</a:t>
            </a:r>
          </a:p>
          <a:p>
            <a:pPr lvl="1"/>
            <a:r>
              <a:rPr lang="en-US" b="1" dirty="0"/>
              <a:t>The FPOs are getting this for information purposes only</a:t>
            </a:r>
          </a:p>
          <a:p>
            <a:pPr lvl="1"/>
            <a:r>
              <a:rPr lang="en-US" b="1" dirty="0"/>
              <a:t>If anyone has an issue where your FPO is using this against you, let Marcia know and the National Office (NO) will take care of it.</a:t>
            </a:r>
          </a:p>
          <a:p>
            <a:pPr lvl="1"/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32905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Issues testing the WIPS</a:t>
            </a:r>
            <a:br>
              <a:rPr lang="en-US" b="1" dirty="0"/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441542"/>
            <a:ext cx="9383408" cy="4345757"/>
          </a:xfrm>
        </p:spPr>
        <p:txBody>
          <a:bodyPr>
            <a:normAutofit/>
          </a:bodyPr>
          <a:lstStyle/>
          <a:p>
            <a:r>
              <a:rPr lang="en-US" b="1" dirty="0"/>
              <a:t>WIPS Test Scenario</a:t>
            </a:r>
          </a:p>
          <a:p>
            <a:pPr lvl="1"/>
            <a:r>
              <a:rPr lang="en-US" b="1" dirty="0"/>
              <a:t>Send your PIRL file to SPRA</a:t>
            </a:r>
          </a:p>
          <a:p>
            <a:pPr lvl="1"/>
            <a:r>
              <a:rPr lang="en-US" b="1" dirty="0"/>
              <a:t>SPRA returns you your results</a:t>
            </a:r>
          </a:p>
          <a:p>
            <a:pPr lvl="1"/>
            <a:r>
              <a:rPr lang="en-US" b="1" dirty="0"/>
              <a:t>Work with SPRA until the file is;</a:t>
            </a:r>
          </a:p>
          <a:p>
            <a:pPr lvl="2"/>
            <a:r>
              <a:rPr lang="en-US" b="1" i="1" dirty="0"/>
              <a:t>Error Free</a:t>
            </a:r>
          </a:p>
          <a:p>
            <a:pPr lvl="2"/>
            <a:r>
              <a:rPr lang="en-US" b="1" i="1" dirty="0"/>
              <a:t>You agree with the outcomes</a:t>
            </a:r>
          </a:p>
          <a:p>
            <a:pPr lvl="1"/>
            <a:r>
              <a:rPr lang="en-US" b="1" dirty="0"/>
              <a:t>Upload the </a:t>
            </a:r>
            <a:r>
              <a:rPr lang="en-US" b="1" i="1" dirty="0"/>
              <a:t>Error Free</a:t>
            </a:r>
            <a:r>
              <a:rPr lang="en-US" b="1" dirty="0"/>
              <a:t> file into the WIPS</a:t>
            </a:r>
          </a:p>
          <a:p>
            <a:pPr lvl="1"/>
            <a:endParaRPr lang="en-US" b="1" dirty="0"/>
          </a:p>
          <a:p>
            <a:r>
              <a:rPr lang="en-US" b="1" dirty="0"/>
              <a:t>Sounds Easy, Right?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64437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Issues testing the WIPS</a:t>
            </a:r>
            <a:br>
              <a:rPr lang="en-US" b="1" dirty="0"/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441542"/>
            <a:ext cx="9383408" cy="4345757"/>
          </a:xfrm>
        </p:spPr>
        <p:txBody>
          <a:bodyPr>
            <a:normAutofit/>
          </a:bodyPr>
          <a:lstStyle/>
          <a:p>
            <a:r>
              <a:rPr lang="en-US" b="1" dirty="0"/>
              <a:t>Why is this not as easy as it sounds on paper;</a:t>
            </a:r>
          </a:p>
          <a:p>
            <a:pPr lvl="1"/>
            <a:r>
              <a:rPr lang="en-US" b="1" dirty="0"/>
              <a:t>The WIPS programming team is adding new edit checks on the last day of each month.</a:t>
            </a:r>
          </a:p>
          <a:p>
            <a:pPr lvl="1"/>
            <a:r>
              <a:rPr lang="en-US" b="1" dirty="0"/>
              <a:t>SPRA took longer than expected to get you results from your PIRL submission file</a:t>
            </a:r>
          </a:p>
          <a:p>
            <a:pPr lvl="1"/>
            <a:r>
              <a:rPr lang="en-US" b="1" dirty="0"/>
              <a:t>By the time some agencies received their PIRL results the WIPS had been updated with new edit checks</a:t>
            </a:r>
          </a:p>
          <a:p>
            <a:pPr lvl="1"/>
            <a:r>
              <a:rPr lang="en-US" b="1" dirty="0"/>
              <a:t>The WIPS rejected what SPRA just said was </a:t>
            </a:r>
            <a:r>
              <a:rPr lang="en-US" b="1" i="1" dirty="0"/>
              <a:t>Error Free </a:t>
            </a:r>
            <a:r>
              <a:rPr lang="en-US" b="1" dirty="0"/>
              <a:t>because SPRA’s system does not include the new edit checks</a:t>
            </a:r>
          </a:p>
        </p:txBody>
      </p:sp>
    </p:spTree>
    <p:extLst>
      <p:ext uri="{BB962C8B-B14F-4D97-AF65-F5344CB8AC3E}">
        <p14:creationId xmlns:p14="http://schemas.microsoft.com/office/powerpoint/2010/main" val="1554002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Issues testing the WIPS</a:t>
            </a:r>
            <a:br>
              <a:rPr lang="en-US" b="1" dirty="0"/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441542"/>
            <a:ext cx="9383408" cy="4345757"/>
          </a:xfrm>
        </p:spPr>
        <p:txBody>
          <a:bodyPr>
            <a:normAutofit/>
          </a:bodyPr>
          <a:lstStyle/>
          <a:p>
            <a:r>
              <a:rPr lang="en-US" b="1" dirty="0"/>
              <a:t>We are;</a:t>
            </a:r>
          </a:p>
          <a:p>
            <a:pPr lvl="1"/>
            <a:r>
              <a:rPr lang="en-US" b="1" dirty="0"/>
              <a:t>Setting up a call with Marcia to discuss this issue.</a:t>
            </a:r>
          </a:p>
          <a:p>
            <a:pPr lvl="1"/>
            <a:r>
              <a:rPr lang="en-US" b="1" dirty="0"/>
              <a:t>Implementing the new edit checks now, and hope to have them installed by Monday.  </a:t>
            </a:r>
          </a:p>
          <a:p>
            <a:r>
              <a:rPr lang="en-US" b="1" dirty="0"/>
              <a:t>I will email everyone when it is installed.</a:t>
            </a:r>
          </a:p>
          <a:p>
            <a:r>
              <a:rPr lang="en-US" b="1" dirty="0"/>
              <a:t>There  is no rush, as I am meeting Marcia Hampton on-site next month to discuss;</a:t>
            </a:r>
          </a:p>
          <a:p>
            <a:pPr lvl="1"/>
            <a:r>
              <a:rPr lang="en-US" b="1" dirty="0"/>
              <a:t>The WIPS and creating a testing plan that works</a:t>
            </a:r>
          </a:p>
          <a:p>
            <a:pPr lvl="1"/>
            <a:r>
              <a:rPr lang="en-US" b="1" dirty="0"/>
              <a:t>AVP and how it helps an NFJP Grantee manage your grant and case management</a:t>
            </a:r>
          </a:p>
          <a:p>
            <a:pPr lvl="1"/>
            <a:r>
              <a:rPr lang="en-US" b="1" dirty="0"/>
              <a:t>NFJP Programs and how you turn policy into action</a:t>
            </a:r>
          </a:p>
          <a:p>
            <a:pPr lvl="1"/>
            <a:r>
              <a:rPr lang="en-US" b="1" dirty="0"/>
              <a:t>RA Housing Programs and how you turn policy into action</a:t>
            </a:r>
          </a:p>
        </p:txBody>
      </p:sp>
    </p:spTree>
    <p:extLst>
      <p:ext uri="{BB962C8B-B14F-4D97-AF65-F5344CB8AC3E}">
        <p14:creationId xmlns:p14="http://schemas.microsoft.com/office/powerpoint/2010/main" val="4056702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br>
              <a:rPr lang="en-US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MSG Rate Calculation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441542"/>
            <a:ext cx="9383408" cy="4345757"/>
          </a:xfrm>
        </p:spPr>
        <p:txBody>
          <a:bodyPr>
            <a:normAutofit/>
          </a:bodyPr>
          <a:lstStyle/>
          <a:p>
            <a:pPr lvl="1"/>
            <a:endParaRPr lang="en-US" b="1" dirty="0"/>
          </a:p>
          <a:p>
            <a:r>
              <a:rPr lang="en-US" b="1" dirty="0"/>
              <a:t>I have emailed SPRA to get details of who is counting in the denominator</a:t>
            </a:r>
          </a:p>
          <a:p>
            <a:r>
              <a:rPr lang="en-US" b="1" dirty="0"/>
              <a:t>Waiting for a reply</a:t>
            </a:r>
          </a:p>
          <a:p>
            <a:r>
              <a:rPr lang="en-US" b="1" dirty="0"/>
              <a:t>Marcia said that she would take this to the WIPS team and have them send us who is counting in their calculations.</a:t>
            </a:r>
          </a:p>
          <a:p>
            <a:pPr lvl="1"/>
            <a:r>
              <a:rPr lang="en-US" b="1" dirty="0"/>
              <a:t>Since the WIPS is being created via a contract, any mods to the contract take time to process.</a:t>
            </a:r>
          </a:p>
          <a:p>
            <a:pPr lvl="1"/>
            <a:r>
              <a:rPr lang="en-US" b="1" dirty="0"/>
              <a:t>I have no idea when this data will be available to allow us to fine tune the performance outcomes report in AVP.</a:t>
            </a:r>
          </a:p>
          <a:p>
            <a:pPr lvl="1"/>
            <a:r>
              <a:rPr lang="en-US" b="1" dirty="0"/>
              <a:t>Hopefully Sooner rather than Later (Go Sooners)</a:t>
            </a:r>
          </a:p>
        </p:txBody>
      </p:sp>
    </p:spTree>
    <p:extLst>
      <p:ext uri="{BB962C8B-B14F-4D97-AF65-F5344CB8AC3E}">
        <p14:creationId xmlns:p14="http://schemas.microsoft.com/office/powerpoint/2010/main" val="1309026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Credential Rate Calculation</a:t>
            </a:r>
            <a:br>
              <a:rPr lang="en-US" b="1" dirty="0"/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441542"/>
            <a:ext cx="9383408" cy="4345757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We are completing the Credential Rate this week</a:t>
            </a:r>
          </a:p>
          <a:p>
            <a:pPr lvl="1"/>
            <a:r>
              <a:rPr lang="en-US" b="1" dirty="0"/>
              <a:t>Who belongs in the denominator?</a:t>
            </a:r>
          </a:p>
          <a:p>
            <a:pPr lvl="2"/>
            <a:r>
              <a:rPr lang="en-US" b="1" dirty="0"/>
              <a:t>1 year of Exitors; Go back 10 quarters and forward 4.</a:t>
            </a:r>
          </a:p>
          <a:p>
            <a:pPr lvl="2"/>
            <a:r>
              <a:rPr lang="en-US" b="1" dirty="0"/>
              <a:t>Remove all globally excluded clients</a:t>
            </a:r>
          </a:p>
          <a:p>
            <a:pPr lvl="2"/>
            <a:r>
              <a:rPr lang="en-US" b="1" dirty="0"/>
              <a:t>The Date of Exit is within the COHORT period, not the training end date and the participant received a qualified training service.</a:t>
            </a:r>
          </a:p>
          <a:p>
            <a:pPr lvl="1"/>
            <a:r>
              <a:rPr lang="en-US" b="1" dirty="0"/>
              <a:t>Who belongs in the numerator?</a:t>
            </a:r>
          </a:p>
          <a:p>
            <a:pPr lvl="2"/>
            <a:r>
              <a:rPr lang="en-US" b="1" dirty="0"/>
              <a:t>Anyone in the Denominator that earned a recognized secondary or postsecondary credential.</a:t>
            </a:r>
          </a:p>
          <a:p>
            <a:pPr lvl="2"/>
            <a:endParaRPr lang="en-US" b="1" dirty="0"/>
          </a:p>
          <a:p>
            <a:r>
              <a:rPr lang="en-US" b="1" dirty="0"/>
              <a:t>We will show a breakdown for;</a:t>
            </a:r>
          </a:p>
          <a:p>
            <a:pPr lvl="1"/>
            <a:r>
              <a:rPr lang="en-US" b="1" dirty="0"/>
              <a:t>Secondary Credential Rate</a:t>
            </a:r>
          </a:p>
          <a:p>
            <a:pPr lvl="1"/>
            <a:r>
              <a:rPr lang="en-US" b="1" dirty="0"/>
              <a:t>Post Secondary Credential Rate</a:t>
            </a:r>
          </a:p>
          <a:p>
            <a:pPr lvl="1"/>
            <a:r>
              <a:rPr lang="en-US" b="1" dirty="0"/>
              <a:t>Combined Credential Rate -  This will match with SPRA’s </a:t>
            </a:r>
            <a:r>
              <a:rPr lang="en-US" b="1"/>
              <a:t>credential rate.</a:t>
            </a:r>
            <a:endParaRPr lang="en-US" b="1" dirty="0"/>
          </a:p>
          <a:p>
            <a:pPr marL="457200" lvl="1" indent="0">
              <a:buNone/>
            </a:pPr>
            <a:endParaRPr lang="en-US" b="1" dirty="0"/>
          </a:p>
          <a:p>
            <a:r>
              <a:rPr lang="en-US" b="1" dirty="0"/>
              <a:t>We will deploy the update a week from Saturday</a:t>
            </a:r>
          </a:p>
          <a:p>
            <a:pPr lvl="1"/>
            <a:r>
              <a:rPr lang="en-US" b="1" dirty="0"/>
              <a:t>This will give you 3 weeks to work on your Credential Rate prior to submission of the 3</a:t>
            </a:r>
            <a:r>
              <a:rPr lang="en-US" b="1" baseline="30000" dirty="0"/>
              <a:t>rd</a:t>
            </a:r>
            <a:r>
              <a:rPr lang="en-US" b="1" dirty="0"/>
              <a:t> quarter, PY 2017 reports.</a:t>
            </a:r>
          </a:p>
          <a:p>
            <a:pPr lvl="1"/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1836051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36614</TotalTime>
  <Words>957</Words>
  <Application>Microsoft Office PowerPoint</Application>
  <PresentationFormat>Widescreen</PresentationFormat>
  <Paragraphs>121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Wisp</vt:lpstr>
      <vt:lpstr>PowerPoint Presentation</vt:lpstr>
      <vt:lpstr> Today’s Topics</vt:lpstr>
      <vt:lpstr> Move to Rackspace Cloud Environment</vt:lpstr>
      <vt:lpstr> SPRA cc’ing the FPO your PIRL results </vt:lpstr>
      <vt:lpstr> Issues testing the WIPS </vt:lpstr>
      <vt:lpstr> Issues testing the WIPS </vt:lpstr>
      <vt:lpstr> Issues testing the WIPS </vt:lpstr>
      <vt:lpstr> MSG Rate Calculation</vt:lpstr>
      <vt:lpstr> Credential Rate Calculation </vt:lpstr>
      <vt:lpstr> Obtainment of Recognized Credential up to 1 Year After Exit </vt:lpstr>
      <vt:lpstr> Obtainment of Recognized Credential up to 1 Year After Exit </vt:lpstr>
      <vt:lpstr> Rocky Mountain HI Conference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FosTech Solutions Inc</dc:title>
  <dc:creator>Kyle Foster</dc:creator>
  <cp:lastModifiedBy>Kyle Foster</cp:lastModifiedBy>
  <cp:revision>47</cp:revision>
  <dcterms:created xsi:type="dcterms:W3CDTF">2017-03-14T12:40:07Z</dcterms:created>
  <dcterms:modified xsi:type="dcterms:W3CDTF">2018-04-19T17:55:42Z</dcterms:modified>
</cp:coreProperties>
</file>